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7"/>
  </p:notesMasterIdLst>
  <p:handoutMasterIdLst>
    <p:handoutMasterId r:id="rId48"/>
  </p:handoutMasterIdLst>
  <p:sldIdLst>
    <p:sldId id="444" r:id="rId2"/>
    <p:sldId id="445" r:id="rId3"/>
    <p:sldId id="446" r:id="rId4"/>
    <p:sldId id="447" r:id="rId5"/>
    <p:sldId id="448"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5" r:id="rId20"/>
    <p:sldId id="342" r:id="rId21"/>
    <p:sldId id="345" r:id="rId22"/>
    <p:sldId id="462" r:id="rId23"/>
    <p:sldId id="442" r:id="rId24"/>
    <p:sldId id="443" r:id="rId25"/>
    <p:sldId id="372" r:id="rId26"/>
    <p:sldId id="375" r:id="rId27"/>
    <p:sldId id="376" r:id="rId28"/>
    <p:sldId id="378" r:id="rId29"/>
    <p:sldId id="381" r:id="rId30"/>
    <p:sldId id="385" r:id="rId31"/>
    <p:sldId id="391" r:id="rId32"/>
    <p:sldId id="414" r:id="rId33"/>
    <p:sldId id="415" r:id="rId34"/>
    <p:sldId id="470" r:id="rId35"/>
    <p:sldId id="471" r:id="rId36"/>
    <p:sldId id="474" r:id="rId37"/>
    <p:sldId id="416" r:id="rId38"/>
    <p:sldId id="417" r:id="rId39"/>
    <p:sldId id="418" r:id="rId40"/>
    <p:sldId id="419" r:id="rId41"/>
    <p:sldId id="420" r:id="rId42"/>
    <p:sldId id="373" r:id="rId43"/>
    <p:sldId id="430" r:id="rId44"/>
    <p:sldId id="463" r:id="rId45"/>
    <p:sldId id="464" r:id="rId46"/>
  </p:sldIdLst>
  <p:sldSz cx="9144000" cy="6858000" type="screen4x3"/>
  <p:notesSz cx="7096125" cy="91170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E81"/>
    <a:srgbClr val="CC8C4C"/>
    <a:srgbClr val="A76B2F"/>
    <a:srgbClr val="7E51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02" autoAdjust="0"/>
    <p:restoredTop sz="92904" autoAdjust="0"/>
  </p:normalViewPr>
  <p:slideViewPr>
    <p:cSldViewPr>
      <p:cViewPr varScale="1">
        <p:scale>
          <a:sx n="68" d="100"/>
          <a:sy n="68" d="100"/>
        </p:scale>
        <p:origin x="15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74988"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0179" name="Rectangle 3"/>
          <p:cNvSpPr>
            <a:spLocks noGrp="1" noChangeArrowheads="1"/>
          </p:cNvSpPr>
          <p:nvPr>
            <p:ph type="dt" sz="quarter" idx="1"/>
          </p:nvPr>
        </p:nvSpPr>
        <p:spPr bwMode="auto">
          <a:xfrm>
            <a:off x="4019550" y="0"/>
            <a:ext cx="3074988"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0180" name="Rectangle 4"/>
          <p:cNvSpPr>
            <a:spLocks noGrp="1" noChangeArrowheads="1"/>
          </p:cNvSpPr>
          <p:nvPr>
            <p:ph type="ftr" sz="quarter" idx="2"/>
          </p:nvPr>
        </p:nvSpPr>
        <p:spPr bwMode="auto">
          <a:xfrm>
            <a:off x="0" y="8659813"/>
            <a:ext cx="3074988"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0181" name="Rectangle 5"/>
          <p:cNvSpPr>
            <a:spLocks noGrp="1" noChangeArrowheads="1"/>
          </p:cNvSpPr>
          <p:nvPr>
            <p:ph type="sldNum" sz="quarter" idx="3"/>
          </p:nvPr>
        </p:nvSpPr>
        <p:spPr bwMode="auto">
          <a:xfrm>
            <a:off x="4019550" y="8659813"/>
            <a:ext cx="3074988"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CC9073E-5CBF-475A-8E9D-62DAC17F3D8E}" type="slidenum">
              <a:rPr lang="en-US"/>
              <a:pPr/>
              <a:t>‹#›</a:t>
            </a:fld>
            <a:endParaRPr lang="en-US"/>
          </a:p>
        </p:txBody>
      </p:sp>
    </p:spTree>
    <p:extLst>
      <p:ext uri="{BB962C8B-B14F-4D97-AF65-F5344CB8AC3E}">
        <p14:creationId xmlns:p14="http://schemas.microsoft.com/office/powerpoint/2010/main" val="26830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74988"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6083" name="Rectangle 3"/>
          <p:cNvSpPr>
            <a:spLocks noGrp="1" noChangeArrowheads="1"/>
          </p:cNvSpPr>
          <p:nvPr>
            <p:ph type="dt" idx="1"/>
          </p:nvPr>
        </p:nvSpPr>
        <p:spPr bwMode="auto">
          <a:xfrm>
            <a:off x="4019550" y="0"/>
            <a:ext cx="3074988"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6084" name="Rectangle 4"/>
          <p:cNvSpPr>
            <a:spLocks noGrp="1" noRot="1" noChangeAspect="1" noChangeArrowheads="1" noTextEdit="1"/>
          </p:cNvSpPr>
          <p:nvPr>
            <p:ph type="sldImg" idx="2"/>
          </p:nvPr>
        </p:nvSpPr>
        <p:spPr bwMode="auto">
          <a:xfrm>
            <a:off x="1270000" y="684213"/>
            <a:ext cx="4556125" cy="3417887"/>
          </a:xfrm>
          <a:prstGeom prst="rect">
            <a:avLst/>
          </a:prstGeom>
          <a:noFill/>
          <a:ln w="9525">
            <a:solidFill>
              <a:srgbClr val="000000"/>
            </a:solidFill>
            <a:miter lim="800000"/>
            <a:headEnd/>
            <a:tailEnd/>
          </a:ln>
          <a:effectLst/>
        </p:spPr>
      </p:sp>
      <p:sp>
        <p:nvSpPr>
          <p:cNvPr id="46085" name="Rectangle 5"/>
          <p:cNvSpPr>
            <a:spLocks noGrp="1" noChangeArrowheads="1"/>
          </p:cNvSpPr>
          <p:nvPr>
            <p:ph type="body" sz="quarter" idx="3"/>
          </p:nvPr>
        </p:nvSpPr>
        <p:spPr bwMode="auto">
          <a:xfrm>
            <a:off x="709613" y="4330700"/>
            <a:ext cx="5676900" cy="410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659813"/>
            <a:ext cx="3074988"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6087" name="Rectangle 7"/>
          <p:cNvSpPr>
            <a:spLocks noGrp="1" noChangeArrowheads="1"/>
          </p:cNvSpPr>
          <p:nvPr>
            <p:ph type="sldNum" sz="quarter" idx="5"/>
          </p:nvPr>
        </p:nvSpPr>
        <p:spPr bwMode="auto">
          <a:xfrm>
            <a:off x="4019550" y="8659813"/>
            <a:ext cx="3074988"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A684162-ECCD-4AE4-B80B-86A15266FA50}" type="slidenum">
              <a:rPr lang="en-US"/>
              <a:pPr/>
              <a:t>‹#›</a:t>
            </a:fld>
            <a:endParaRPr lang="en-US"/>
          </a:p>
        </p:txBody>
      </p:sp>
    </p:spTree>
    <p:extLst>
      <p:ext uri="{BB962C8B-B14F-4D97-AF65-F5344CB8AC3E}">
        <p14:creationId xmlns:p14="http://schemas.microsoft.com/office/powerpoint/2010/main" val="25605272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BFD3D69-9E1B-43E4-BCDA-6F8A0052ABB3}" type="slidenum">
              <a:rPr lang="en-US" smtClean="0"/>
              <a:pPr/>
              <a:t>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a:lstStyle/>
          <a:p>
            <a:fld id="{1EAA6058-F69E-4897-8BE3-60C523DC9941}" type="slidenum">
              <a:rPr lang="en-US" altLang="en-US" smtClean="0"/>
              <a:pPr/>
              <a:t>25</a:t>
            </a:fld>
            <a:endParaRPr lang="en-US" altLang="en-US"/>
          </a:p>
        </p:txBody>
      </p:sp>
      <p:sp>
        <p:nvSpPr>
          <p:cNvPr id="64515" name="Rectangle 2"/>
          <p:cNvSpPr>
            <a:spLocks noGrp="1" noRot="1" noChangeAspect="1" noChangeArrowheads="1" noTextEdit="1"/>
          </p:cNvSpPr>
          <p:nvPr>
            <p:ph type="sldImg"/>
          </p:nvPr>
        </p:nvSpPr>
        <p:spPr bwMode="auto">
          <a:xfrm>
            <a:off x="1230313" y="671513"/>
            <a:ext cx="4476750" cy="3357562"/>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en-US"/>
              <a:t>Explain wide range of programs; offer availability of program ‘fact sheets’ and other RMA materials.</a:t>
            </a:r>
          </a:p>
          <a:p>
            <a:r>
              <a:rPr lang="en-US" altLang="en-US"/>
              <a:t>Promote importance of discussing crop insurance with a local agent.</a:t>
            </a:r>
          </a:p>
          <a:p>
            <a:r>
              <a:rPr lang="en-US" altLang="en-US"/>
              <a:t>Promote RMA website.</a:t>
            </a:r>
          </a:p>
          <a:p>
            <a:pPr eaLnBrk="1" hangingPunct="1"/>
            <a:endParaRPr lang="en-US" altLang="en-US"/>
          </a:p>
        </p:txBody>
      </p:sp>
    </p:spTree>
    <p:extLst>
      <p:ext uri="{BB962C8B-B14F-4D97-AF65-F5344CB8AC3E}">
        <p14:creationId xmlns:p14="http://schemas.microsoft.com/office/powerpoint/2010/main" val="377007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a:t>Why did RMA decide to insure Pasture, Rangeland and Forage</a:t>
            </a:r>
          </a:p>
        </p:txBody>
      </p:sp>
      <p:sp>
        <p:nvSpPr>
          <p:cNvPr id="72708" name="Slide Number Placeholder 3"/>
          <p:cNvSpPr>
            <a:spLocks noGrp="1"/>
          </p:cNvSpPr>
          <p:nvPr>
            <p:ph type="sldNum" sz="quarter" idx="5"/>
          </p:nvPr>
        </p:nvSpPr>
        <p:spPr bwMode="auto">
          <a:noFill/>
          <a:ln>
            <a:miter lim="800000"/>
            <a:headEnd/>
            <a:tailEnd/>
          </a:ln>
        </p:spPr>
        <p:txBody>
          <a:bodyPr/>
          <a:lstStyle/>
          <a:p>
            <a:fld id="{3BEC1E51-C707-405D-AA64-1B2348441AEF}" type="slidenum">
              <a:rPr lang="en-US" altLang="en-US" smtClean="0"/>
              <a:pPr/>
              <a:t>28</a:t>
            </a:fld>
            <a:endParaRPr lang="en-US" altLang="en-US"/>
          </a:p>
        </p:txBody>
      </p:sp>
    </p:spTree>
    <p:extLst>
      <p:ext uri="{BB962C8B-B14F-4D97-AF65-F5344CB8AC3E}">
        <p14:creationId xmlns:p14="http://schemas.microsoft.com/office/powerpoint/2010/main" val="137233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77828" name="Slide Number Placeholder 3"/>
          <p:cNvSpPr>
            <a:spLocks noGrp="1"/>
          </p:cNvSpPr>
          <p:nvPr>
            <p:ph type="sldNum" sz="quarter" idx="5"/>
          </p:nvPr>
        </p:nvSpPr>
        <p:spPr bwMode="auto">
          <a:noFill/>
          <a:ln>
            <a:miter lim="800000"/>
            <a:headEnd/>
            <a:tailEnd/>
          </a:ln>
        </p:spPr>
        <p:txBody>
          <a:bodyPr/>
          <a:lstStyle/>
          <a:p>
            <a:fld id="{B7A070D2-E473-4DFE-A19F-FECBE8B2799C}" type="slidenum">
              <a:rPr lang="en-US" altLang="en-US" smtClean="0"/>
              <a:pPr/>
              <a:t>29</a:t>
            </a:fld>
            <a:endParaRPr lang="en-US" altLang="en-US"/>
          </a:p>
        </p:txBody>
      </p:sp>
    </p:spTree>
    <p:extLst>
      <p:ext uri="{BB962C8B-B14F-4D97-AF65-F5344CB8AC3E}">
        <p14:creationId xmlns:p14="http://schemas.microsoft.com/office/powerpoint/2010/main" val="254339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BC7E1A31-AA86-439A-8570-5F60862FB3EE}" type="slidenum">
              <a:rPr lang="en-US" altLang="en-US" smtClean="0"/>
              <a:pPr/>
              <a:t>42</a:t>
            </a:fld>
            <a:endParaRPr lang="en-US" altLang="en-US"/>
          </a:p>
        </p:txBody>
      </p:sp>
      <p:sp>
        <p:nvSpPr>
          <p:cNvPr id="65539" name="Rectangle 2"/>
          <p:cNvSpPr>
            <a:spLocks noGrp="1" noRot="1" noChangeAspect="1" noChangeArrowheads="1" noTextEdit="1"/>
          </p:cNvSpPr>
          <p:nvPr>
            <p:ph type="sldImg"/>
          </p:nvPr>
        </p:nvSpPr>
        <p:spPr bwMode="auto">
          <a:xfrm>
            <a:off x="1270000" y="684213"/>
            <a:ext cx="4557713" cy="3417887"/>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en-US"/>
              <a:t>The RMA website provides a wealth of information about RMA and its programs.</a:t>
            </a:r>
          </a:p>
        </p:txBody>
      </p:sp>
    </p:spTree>
    <p:extLst>
      <p:ext uri="{BB962C8B-B14F-4D97-AF65-F5344CB8AC3E}">
        <p14:creationId xmlns:p14="http://schemas.microsoft.com/office/powerpoint/2010/main" val="3588478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10000"/>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30642AD-7FD4-4BD9-8322-36D7905C45C3}" type="slidenum">
              <a:rPr lang="en-US" smtClean="0"/>
              <a:pPr/>
              <a:t>‹#›</a:t>
            </a:fld>
            <a:endParaRPr lang="en-US"/>
          </a:p>
        </p:txBody>
      </p:sp>
      <p:pic>
        <p:nvPicPr>
          <p:cNvPr id="34" name="Picture 33" descr="ext_logo_2line_black.jpg"/>
          <p:cNvPicPr>
            <a:picLocks noChangeAspect="1"/>
          </p:cNvPicPr>
          <p:nvPr userDrawn="1"/>
        </p:nvPicPr>
        <p:blipFill>
          <a:blip r:embed="rId2" cstate="print"/>
          <a:stretch>
            <a:fillRect/>
          </a:stretch>
        </p:blipFill>
        <p:spPr>
          <a:xfrm>
            <a:off x="7124077" y="6019800"/>
            <a:ext cx="2019923" cy="838200"/>
          </a:xfrm>
          <a:prstGeom prst="rect">
            <a:avLst/>
          </a:prstGeom>
        </p:spPr>
      </p:pic>
      <p:pic>
        <p:nvPicPr>
          <p:cNvPr id="38" name="Picture 37" descr="lowlines spring.JPG"/>
          <p:cNvPicPr>
            <a:picLocks noChangeAspect="1"/>
          </p:cNvPicPr>
          <p:nvPr userDrawn="1"/>
        </p:nvPicPr>
        <p:blipFill>
          <a:blip r:embed="rId3" cstate="print"/>
          <a:srcRect l="6977" r="11628"/>
          <a:stretch>
            <a:fillRect/>
          </a:stretch>
        </p:blipFill>
        <p:spPr>
          <a:xfrm>
            <a:off x="0" y="0"/>
            <a:ext cx="2895600" cy="2057400"/>
          </a:xfrm>
          <a:prstGeom prst="rect">
            <a:avLst/>
          </a:prstGeom>
          <a:ln>
            <a:noFill/>
          </a:ln>
          <a:effectLst>
            <a:softEdge rad="112500"/>
          </a:effectLst>
        </p:spPr>
      </p:pic>
      <p:pic>
        <p:nvPicPr>
          <p:cNvPr id="36" name="Picture 35" descr="DSC01134.JPG"/>
          <p:cNvPicPr/>
          <p:nvPr userDrawn="1"/>
        </p:nvPicPr>
        <p:blipFill>
          <a:blip r:embed="rId4" cstate="print"/>
          <a:stretch>
            <a:fillRect/>
          </a:stretch>
        </p:blipFill>
        <p:spPr>
          <a:xfrm>
            <a:off x="6229858" y="0"/>
            <a:ext cx="2914142" cy="2072640"/>
          </a:xfrm>
          <a:prstGeom prst="rect">
            <a:avLst/>
          </a:prstGeom>
          <a:ln>
            <a:noFill/>
          </a:ln>
          <a:effectLst>
            <a:softEdge rad="112500"/>
          </a:effectLst>
        </p:spPr>
      </p:pic>
      <p:pic>
        <p:nvPicPr>
          <p:cNvPr id="37" name="Picture 36" descr="MSC Logo 2016 Final.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48000" y="152400"/>
            <a:ext cx="3003922" cy="1777978"/>
          </a:xfrm>
          <a:prstGeom prst="rect">
            <a:avLst/>
          </a:prstGeom>
          <a:ln>
            <a:noFill/>
          </a:ln>
          <a:effectLst>
            <a:softEdge rad="112500"/>
          </a:effectLst>
        </p:spPr>
      </p:pic>
      <p:pic>
        <p:nvPicPr>
          <p:cNvPr id="32" name="Picture 31" descr="USDA_RMA_201712.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5775960"/>
            <a:ext cx="1219200" cy="10820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0778-E856-493E-8C8D-4351E6EDBC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40B5-E44C-4354-BAE1-DC6F4411D5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DBCC-6279-4EAF-B9E0-0196C20804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BCF2-6FDD-4816-9080-78A8EBD3CE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42CA1-3EDA-427D-9A1B-391B698B49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endParaRPr lang="en-US"/>
          </a:p>
        </p:txBody>
      </p:sp>
      <p:sp>
        <p:nvSpPr>
          <p:cNvPr id="27" name="Slide Number Placeholder 26"/>
          <p:cNvSpPr>
            <a:spLocks noGrp="1"/>
          </p:cNvSpPr>
          <p:nvPr>
            <p:ph type="sldNum" sz="quarter" idx="11"/>
          </p:nvPr>
        </p:nvSpPr>
        <p:spPr/>
        <p:txBody>
          <a:bodyPr rtlCol="0"/>
          <a:lstStyle/>
          <a:p>
            <a:fld id="{37BB8B8B-BEDC-4B31-999A-19916CCC5A43}"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091E5B43-8E58-4812-8E79-6EA1A9D8B5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43B73-0685-44AD-B91B-6CD4FC8E4C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00ECF8-97D7-405B-A126-2B306B1CB3C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A424E-0E13-46A1-A050-F09AD12B80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userDrawn="1"/>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r>
              <a:rPr kumimoji="0" lang="en-US" dirty="0"/>
              <a:t>                                                                     </a:t>
            </a:r>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90EF9558-CCC8-4D06-B0A7-B28BE4FC5B1C}" type="slidenum">
              <a:rPr lang="en-US" smtClean="0"/>
              <a:pPr/>
              <a:t>‹#›</a:t>
            </a:fld>
            <a:endParaRPr lang="en-US"/>
          </a:p>
        </p:txBody>
      </p:sp>
      <p:sp>
        <p:nvSpPr>
          <p:cNvPr id="24" name="Rectangle 23"/>
          <p:cNvSpPr/>
          <p:nvPr userDrawn="1"/>
        </p:nvSpPr>
        <p:spPr>
          <a:xfrm>
            <a:off x="0" y="0"/>
            <a:ext cx="2362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MSC Logo 2016 Final.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0"/>
            <a:ext cx="1523999" cy="902032"/>
          </a:xfrm>
          <a:prstGeom prst="rect">
            <a:avLst/>
          </a:prstGeom>
        </p:spPr>
      </p:pic>
      <p:pic>
        <p:nvPicPr>
          <p:cNvPr id="2" name="Picture 1" descr="USDA_RMA_201712.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5943600"/>
            <a:ext cx="1030310" cy="9144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Tx/>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Tx/>
        <a:buFont typeface="Georgia"/>
        <a:buChar char="▫"/>
        <a:defRPr kumimoji="0" sz="2600" kern="1200">
          <a:solidFill>
            <a:schemeClr val="tx1"/>
          </a:solidFill>
          <a:latin typeface="+mn-lt"/>
          <a:ea typeface="+mn-ea"/>
          <a:cs typeface="+mn-cs"/>
        </a:defRPr>
      </a:lvl2pPr>
      <a:lvl3pPr marL="923544" indent="-219456" algn="l" rtl="0" eaLnBrk="1" latinLnBrk="0" hangingPunct="1">
        <a:spcBef>
          <a:spcPts val="300"/>
        </a:spcBef>
        <a:buClrTx/>
        <a:buFont typeface="Wingdings 2"/>
        <a:buChar char=""/>
        <a:defRPr kumimoji="0" sz="2400" kern="1200">
          <a:solidFill>
            <a:schemeClr val="tx1"/>
          </a:solidFill>
          <a:latin typeface="+mn-lt"/>
          <a:ea typeface="+mn-ea"/>
          <a:cs typeface="+mn-cs"/>
        </a:defRPr>
      </a:lvl3pPr>
      <a:lvl4pPr marL="1179576" indent="-201168" algn="l" rtl="0" eaLnBrk="1" latinLnBrk="0" hangingPunct="1">
        <a:spcBef>
          <a:spcPts val="300"/>
        </a:spcBef>
        <a:buClrTx/>
        <a:buFont typeface="Wingdings 2"/>
        <a:buChar char=""/>
        <a:defRPr kumimoji="0" sz="2200" kern="1200">
          <a:solidFill>
            <a:schemeClr val="tx1"/>
          </a:solidFill>
          <a:latin typeface="+mn-lt"/>
          <a:ea typeface="+mn-ea"/>
          <a:cs typeface="+mn-cs"/>
        </a:defRPr>
      </a:lvl4pPr>
      <a:lvl5pPr marL="1389888" indent="-182880" algn="l" rtl="0" eaLnBrk="1" latinLnBrk="0" hangingPunct="1">
        <a:spcBef>
          <a:spcPts val="300"/>
        </a:spcBef>
        <a:buClrTx/>
        <a:buFont typeface="Georgia"/>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r>
              <a:rPr lang="en-US" dirty="0"/>
              <a:t>Rancher Rules of Thumb</a:t>
            </a:r>
            <a:br>
              <a:rPr lang="en-US" dirty="0"/>
            </a:br>
            <a:r>
              <a:rPr lang="en-US" dirty="0"/>
              <a:t>Was Grandpa Right?</a:t>
            </a:r>
          </a:p>
        </p:txBody>
      </p:sp>
      <p:sp>
        <p:nvSpPr>
          <p:cNvPr id="9219" name="Rectangle 3"/>
          <p:cNvSpPr>
            <a:spLocks noGrp="1" noChangeArrowheads="1"/>
          </p:cNvSpPr>
          <p:nvPr>
            <p:ph type="subTitle" idx="1"/>
          </p:nvPr>
        </p:nvSpPr>
        <p:spPr>
          <a:xfrm>
            <a:off x="457200" y="3810000"/>
            <a:ext cx="7086600" cy="1752600"/>
          </a:xfrm>
        </p:spPr>
        <p:txBody>
          <a:bodyPr>
            <a:normAutofit/>
          </a:bodyPr>
          <a:lstStyle/>
          <a:p>
            <a:r>
              <a:rPr lang="en-US" dirty="0"/>
              <a:t>Bridger Feuz</a:t>
            </a:r>
          </a:p>
          <a:p>
            <a:r>
              <a:rPr lang="en-US" dirty="0"/>
              <a:t>Livestock Marketing Specialist – UW Extension</a:t>
            </a:r>
          </a:p>
          <a:p>
            <a:r>
              <a:rPr lang="en-US" dirty="0"/>
              <a:t>Owner – Master Stockman Consulting</a:t>
            </a:r>
          </a:p>
        </p:txBody>
      </p:sp>
    </p:spTree>
    <p:custDataLst>
      <p:tags r:id="rId1"/>
    </p:custDataLst>
    <p:extLst>
      <p:ext uri="{BB962C8B-B14F-4D97-AF65-F5344CB8AC3E}">
        <p14:creationId xmlns:p14="http://schemas.microsoft.com/office/powerpoint/2010/main" val="2363507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Horses</a:t>
            </a:r>
          </a:p>
        </p:txBody>
      </p:sp>
      <p:sp>
        <p:nvSpPr>
          <p:cNvPr id="3" name="Content Placeholder 2"/>
          <p:cNvSpPr>
            <a:spLocks noGrp="1"/>
          </p:cNvSpPr>
          <p:nvPr>
            <p:ph idx="1"/>
          </p:nvPr>
        </p:nvSpPr>
        <p:spPr/>
        <p:txBody>
          <a:bodyPr/>
          <a:lstStyle/>
          <a:p>
            <a:r>
              <a:rPr lang="en-US" dirty="0"/>
              <a:t>Don't keep kicking a dead horse. If something isn't working, kick the habit. </a:t>
            </a:r>
          </a:p>
          <a:p>
            <a:r>
              <a:rPr lang="en-US" dirty="0"/>
              <a:t>A good horse is never a bad color.</a:t>
            </a:r>
          </a:p>
          <a:p>
            <a:r>
              <a:rPr lang="en-US" dirty="0"/>
              <a:t>Gentle is a pretty color on horses and cows. </a:t>
            </a:r>
          </a:p>
          <a:p>
            <a:r>
              <a:rPr lang="en-US" dirty="0"/>
              <a:t>Never approach a bull from the front, a horse from the rear, or an idiot from any direction.</a:t>
            </a:r>
          </a:p>
        </p:txBody>
      </p:sp>
    </p:spTree>
    <p:extLst>
      <p:ext uri="{BB962C8B-B14F-4D97-AF65-F5344CB8AC3E}">
        <p14:creationId xmlns:p14="http://schemas.microsoft.com/office/powerpoint/2010/main" val="185777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Pasture Value</a:t>
            </a:r>
          </a:p>
        </p:txBody>
      </p:sp>
      <p:sp>
        <p:nvSpPr>
          <p:cNvPr id="3" name="Content Placeholder 2"/>
          <p:cNvSpPr>
            <a:spLocks noGrp="1"/>
          </p:cNvSpPr>
          <p:nvPr>
            <p:ph idx="1"/>
          </p:nvPr>
        </p:nvSpPr>
        <p:spPr/>
        <p:txBody>
          <a:bodyPr/>
          <a:lstStyle/>
          <a:p>
            <a:r>
              <a:rPr lang="en-US" dirty="0"/>
              <a:t>A theory I heard just lately is that five months worth of rented summer pasture should cost a third of what a steer calf is worth at weaning time. If the calf is worth $900, a third of that would be $300. $300 divided by five months would be $60 per month. </a:t>
            </a:r>
          </a:p>
        </p:txBody>
      </p:sp>
    </p:spTree>
    <p:extLst>
      <p:ext uri="{BB962C8B-B14F-4D97-AF65-F5344CB8AC3E}">
        <p14:creationId xmlns:p14="http://schemas.microsoft.com/office/powerpoint/2010/main" val="15612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Yearling approach</a:t>
            </a:r>
          </a:p>
        </p:txBody>
      </p:sp>
      <p:pic>
        <p:nvPicPr>
          <p:cNvPr id="3" name="Picture 2" descr="Screen Shot 2017-11-26 at 9.32.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2133600"/>
            <a:ext cx="6680200" cy="4356100"/>
          </a:xfrm>
          <a:prstGeom prst="rect">
            <a:avLst/>
          </a:prstGeom>
        </p:spPr>
      </p:pic>
    </p:spTree>
    <p:extLst>
      <p:ext uri="{BB962C8B-B14F-4D97-AF65-F5344CB8AC3E}">
        <p14:creationId xmlns:p14="http://schemas.microsoft.com/office/powerpoint/2010/main" val="67349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Cow/calf approach</a:t>
            </a:r>
          </a:p>
        </p:txBody>
      </p:sp>
      <p:pic>
        <p:nvPicPr>
          <p:cNvPr id="3" name="Picture 2" descr="Screen Shot 2017-11-26 at 9.35.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2209800"/>
            <a:ext cx="6502400" cy="4203700"/>
          </a:xfrm>
          <a:prstGeom prst="rect">
            <a:avLst/>
          </a:prstGeom>
        </p:spPr>
      </p:pic>
    </p:spTree>
    <p:extLst>
      <p:ext uri="{BB962C8B-B14F-4D97-AF65-F5344CB8AC3E}">
        <p14:creationId xmlns:p14="http://schemas.microsoft.com/office/powerpoint/2010/main" val="3166539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Dogs</a:t>
            </a:r>
          </a:p>
        </p:txBody>
      </p:sp>
      <p:sp>
        <p:nvSpPr>
          <p:cNvPr id="3" name="Content Placeholder 2"/>
          <p:cNvSpPr>
            <a:spLocks noGrp="1"/>
          </p:cNvSpPr>
          <p:nvPr>
            <p:ph idx="1"/>
          </p:nvPr>
        </p:nvSpPr>
        <p:spPr/>
        <p:txBody>
          <a:bodyPr>
            <a:normAutofit/>
          </a:bodyPr>
          <a:lstStyle/>
          <a:p>
            <a:r>
              <a:rPr lang="en-US" dirty="0"/>
              <a:t>Oddly </a:t>
            </a:r>
            <a:r>
              <a:rPr lang="en-US" dirty="0" err="1"/>
              <a:t>enuf</a:t>
            </a:r>
            <a:r>
              <a:rPr lang="en-US" dirty="0"/>
              <a:t>, most here have the same name "</a:t>
            </a:r>
            <a:r>
              <a:rPr lang="en-US" dirty="0" err="1"/>
              <a:t>Getinthepickup,yousonof</a:t>
            </a:r>
            <a:r>
              <a:rPr lang="en-US" dirty="0"/>
              <a:t>...”</a:t>
            </a:r>
          </a:p>
          <a:p>
            <a:r>
              <a:rPr lang="en-US" dirty="0"/>
              <a:t>A good </a:t>
            </a:r>
            <a:r>
              <a:rPr lang="en-US" dirty="0" err="1"/>
              <a:t>cowdog</a:t>
            </a:r>
            <a:r>
              <a:rPr lang="en-US" dirty="0"/>
              <a:t> can replace a couple good hands, sometimes. I saw one once---about 1957 or so.... </a:t>
            </a:r>
          </a:p>
          <a:p>
            <a:r>
              <a:rPr lang="en-US" dirty="0"/>
              <a:t>Grandpa used to say, "Kids, horses and dogs...</a:t>
            </a:r>
            <a:r>
              <a:rPr lang="en-US" dirty="0" err="1"/>
              <a:t>ya</a:t>
            </a:r>
            <a:r>
              <a:rPr lang="en-US" dirty="0"/>
              <a:t> get out of them exactly what </a:t>
            </a:r>
            <a:r>
              <a:rPr lang="en-US" dirty="0" err="1"/>
              <a:t>ya</a:t>
            </a:r>
            <a:r>
              <a:rPr lang="en-US" dirty="0"/>
              <a:t> put in.”</a:t>
            </a:r>
          </a:p>
          <a:p>
            <a:r>
              <a:rPr lang="en-US" dirty="0"/>
              <a:t>If you think you're in charge try bossing someone else's dog around.</a:t>
            </a:r>
          </a:p>
        </p:txBody>
      </p:sp>
    </p:spTree>
    <p:extLst>
      <p:ext uri="{BB962C8B-B14F-4D97-AF65-F5344CB8AC3E}">
        <p14:creationId xmlns:p14="http://schemas.microsoft.com/office/powerpoint/2010/main" val="108602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Quantity versus weight</a:t>
            </a:r>
          </a:p>
        </p:txBody>
      </p:sp>
      <p:sp>
        <p:nvSpPr>
          <p:cNvPr id="3" name="Content Placeholder 2"/>
          <p:cNvSpPr>
            <a:spLocks noGrp="1"/>
          </p:cNvSpPr>
          <p:nvPr>
            <p:ph idx="1"/>
          </p:nvPr>
        </p:nvSpPr>
        <p:spPr/>
        <p:txBody>
          <a:bodyPr/>
          <a:lstStyle/>
          <a:p>
            <a:r>
              <a:rPr lang="en-US" dirty="0"/>
              <a:t>The number of calves you sell is more valuable than weight.</a:t>
            </a:r>
          </a:p>
          <a:p>
            <a:pPr lvl="1"/>
            <a:r>
              <a:rPr lang="en-US" dirty="0"/>
              <a:t>Smaller cows </a:t>
            </a:r>
            <a:r>
              <a:rPr lang="mr-IN" dirty="0"/>
              <a:t>–</a:t>
            </a:r>
            <a:r>
              <a:rPr lang="en-US" dirty="0"/>
              <a:t> smaller calves </a:t>
            </a:r>
            <a:r>
              <a:rPr lang="mr-IN" dirty="0"/>
              <a:t>–</a:t>
            </a:r>
            <a:r>
              <a:rPr lang="en-US" dirty="0"/>
              <a:t> higher stocking rate</a:t>
            </a:r>
          </a:p>
          <a:p>
            <a:pPr lvl="1"/>
            <a:r>
              <a:rPr lang="en-US" dirty="0"/>
              <a:t>Larger cows </a:t>
            </a:r>
            <a:r>
              <a:rPr lang="mr-IN" dirty="0"/>
              <a:t>–</a:t>
            </a:r>
            <a:r>
              <a:rPr lang="en-US" dirty="0"/>
              <a:t> larger calves </a:t>
            </a:r>
            <a:r>
              <a:rPr lang="mr-IN" dirty="0"/>
              <a:t>–</a:t>
            </a:r>
            <a:r>
              <a:rPr lang="en-US" dirty="0"/>
              <a:t> lower stocking rate</a:t>
            </a:r>
          </a:p>
          <a:p>
            <a:r>
              <a:rPr lang="en-US" dirty="0"/>
              <a:t>How do you make this decision?</a:t>
            </a:r>
          </a:p>
        </p:txBody>
      </p:sp>
    </p:spTree>
    <p:extLst>
      <p:ext uri="{BB962C8B-B14F-4D97-AF65-F5344CB8AC3E}">
        <p14:creationId xmlns:p14="http://schemas.microsoft.com/office/powerpoint/2010/main" val="10404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Partial Budgeting</a:t>
            </a:r>
          </a:p>
        </p:txBody>
      </p:sp>
      <p:sp>
        <p:nvSpPr>
          <p:cNvPr id="64515" name="Rectangle 3"/>
          <p:cNvSpPr>
            <a:spLocks noGrp="1" noChangeArrowheads="1"/>
          </p:cNvSpPr>
          <p:nvPr>
            <p:ph type="body" idx="1"/>
          </p:nvPr>
        </p:nvSpPr>
        <p:spPr/>
        <p:txBody>
          <a:bodyPr/>
          <a:lstStyle/>
          <a:p>
            <a:r>
              <a:rPr lang="en-US"/>
              <a:t>Systematically organizes the answers to four questions</a:t>
            </a:r>
          </a:p>
          <a:p>
            <a:pPr lvl="1"/>
            <a:r>
              <a:rPr lang="en-US"/>
              <a:t>What new or additional costs will be incurred?</a:t>
            </a:r>
          </a:p>
          <a:p>
            <a:pPr lvl="1"/>
            <a:r>
              <a:rPr lang="en-US"/>
              <a:t>What current income will be lost or reduced?</a:t>
            </a:r>
          </a:p>
          <a:p>
            <a:pPr lvl="1"/>
            <a:r>
              <a:rPr lang="en-US"/>
              <a:t>What new or additional income will be received?</a:t>
            </a:r>
          </a:p>
          <a:p>
            <a:pPr lvl="1"/>
            <a:r>
              <a:rPr lang="en-US"/>
              <a:t>What current costs will be reduced or eliminated?</a:t>
            </a:r>
          </a:p>
        </p:txBody>
      </p:sp>
    </p:spTree>
    <p:custDataLst>
      <p:tags r:id="rId1"/>
    </p:custDataLst>
    <p:extLst>
      <p:ext uri="{BB962C8B-B14F-4D97-AF65-F5344CB8AC3E}">
        <p14:creationId xmlns:p14="http://schemas.microsoft.com/office/powerpoint/2010/main" val="3723172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1-25 at 9.24.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546" y="0"/>
            <a:ext cx="6175257" cy="6858000"/>
          </a:xfrm>
          <a:prstGeom prst="rect">
            <a:avLst/>
          </a:prstGeom>
        </p:spPr>
      </p:pic>
    </p:spTree>
    <p:extLst>
      <p:ext uri="{BB962C8B-B14F-4D97-AF65-F5344CB8AC3E}">
        <p14:creationId xmlns:p14="http://schemas.microsoft.com/office/powerpoint/2010/main" val="270637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think?</a:t>
            </a:r>
          </a:p>
        </p:txBody>
      </p:sp>
      <p:sp>
        <p:nvSpPr>
          <p:cNvPr id="3" name="Content Placeholder 2"/>
          <p:cNvSpPr>
            <a:spLocks noGrp="1"/>
          </p:cNvSpPr>
          <p:nvPr>
            <p:ph idx="1"/>
          </p:nvPr>
        </p:nvSpPr>
        <p:spPr/>
        <p:txBody>
          <a:bodyPr/>
          <a:lstStyle/>
          <a:p>
            <a:r>
              <a:rPr lang="en-US" dirty="0"/>
              <a:t>If a bunch of cow/calf pairs won’t cross a barrier such as a bridge or slippery ice, rope a calf around its neck. When it </a:t>
            </a:r>
            <a:r>
              <a:rPr lang="en-US" dirty="0" err="1"/>
              <a:t>bellers</a:t>
            </a:r>
            <a:r>
              <a:rPr lang="en-US" dirty="0"/>
              <a:t>, its mother will come and bring many of her bovine friends with her. Pull the calf across the barrier, and the rest will follow.</a:t>
            </a:r>
          </a:p>
        </p:txBody>
      </p:sp>
    </p:spTree>
    <p:extLst>
      <p:ext uri="{BB962C8B-B14F-4D97-AF65-F5344CB8AC3E}">
        <p14:creationId xmlns:p14="http://schemas.microsoft.com/office/powerpoint/2010/main" val="55760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32BF-5CD7-B04A-BEB6-07E2654F8952}"/>
              </a:ext>
            </a:extLst>
          </p:cNvPr>
          <p:cNvSpPr>
            <a:spLocks noGrp="1"/>
          </p:cNvSpPr>
          <p:nvPr>
            <p:ph type="title"/>
          </p:nvPr>
        </p:nvSpPr>
        <p:spPr/>
        <p:txBody>
          <a:bodyPr/>
          <a:lstStyle/>
          <a:p>
            <a:r>
              <a:rPr lang="en-US" dirty="0"/>
              <a:t>Ideal Calf Marketing Weight</a:t>
            </a:r>
          </a:p>
        </p:txBody>
      </p:sp>
      <p:sp>
        <p:nvSpPr>
          <p:cNvPr id="3" name="Content Placeholder 2">
            <a:extLst>
              <a:ext uri="{FF2B5EF4-FFF2-40B4-BE49-F238E27FC236}">
                <a16:creationId xmlns:a16="http://schemas.microsoft.com/office/drawing/2014/main" id="{9748CD9A-A9AA-5544-9D56-4E3C7986B1F0}"/>
              </a:ext>
            </a:extLst>
          </p:cNvPr>
          <p:cNvSpPr>
            <a:spLocks noGrp="1"/>
          </p:cNvSpPr>
          <p:nvPr>
            <p:ph idx="1"/>
          </p:nvPr>
        </p:nvSpPr>
        <p:spPr/>
        <p:txBody>
          <a:bodyPr/>
          <a:lstStyle/>
          <a:p>
            <a:r>
              <a:rPr lang="en-US" dirty="0"/>
              <a:t>Conflicting Rules of Thumb</a:t>
            </a:r>
          </a:p>
          <a:p>
            <a:pPr lvl="1"/>
            <a:r>
              <a:rPr lang="en-US" dirty="0"/>
              <a:t>I get paid almost as much for my small calves as big calves.</a:t>
            </a:r>
          </a:p>
          <a:p>
            <a:pPr lvl="1"/>
            <a:r>
              <a:rPr lang="en-US" dirty="0"/>
              <a:t>Last I checked you still get paid for pounds.</a:t>
            </a:r>
          </a:p>
        </p:txBody>
      </p:sp>
      <p:pic>
        <p:nvPicPr>
          <p:cNvPr id="4" name="Picture 3">
            <a:extLst>
              <a:ext uri="{FF2B5EF4-FFF2-40B4-BE49-F238E27FC236}">
                <a16:creationId xmlns:a16="http://schemas.microsoft.com/office/drawing/2014/main" id="{E0FB7195-AB82-1846-A574-8B602CAC27CC}"/>
              </a:ext>
            </a:extLst>
          </p:cNvPr>
          <p:cNvPicPr>
            <a:picLocks noChangeAspect="1"/>
          </p:cNvPicPr>
          <p:nvPr/>
        </p:nvPicPr>
        <p:blipFill>
          <a:blip r:embed="rId2"/>
          <a:stretch>
            <a:fillRect/>
          </a:stretch>
        </p:blipFill>
        <p:spPr>
          <a:xfrm>
            <a:off x="4724401" y="4029710"/>
            <a:ext cx="2590800" cy="2828290"/>
          </a:xfrm>
          <a:prstGeom prst="rect">
            <a:avLst/>
          </a:prstGeom>
        </p:spPr>
      </p:pic>
    </p:spTree>
    <p:extLst>
      <p:ext uri="{BB962C8B-B14F-4D97-AF65-F5344CB8AC3E}">
        <p14:creationId xmlns:p14="http://schemas.microsoft.com/office/powerpoint/2010/main" val="1983599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perspective</a:t>
            </a:r>
          </a:p>
        </p:txBody>
      </p:sp>
      <p:sp>
        <p:nvSpPr>
          <p:cNvPr id="3" name="Content Placeholder 2"/>
          <p:cNvSpPr>
            <a:spLocks noGrp="1"/>
          </p:cNvSpPr>
          <p:nvPr>
            <p:ph idx="1"/>
          </p:nvPr>
        </p:nvSpPr>
        <p:spPr/>
        <p:txBody>
          <a:bodyPr/>
          <a:lstStyle/>
          <a:p>
            <a:r>
              <a:rPr lang="en-US" dirty="0"/>
              <a:t>Take care of the land, and it will take care of you, meaning always do what is best for the land, and cash flow will be there, but if you put cash flow ahead of the land, you will likely go broke, and end up teaching in some university!</a:t>
            </a:r>
          </a:p>
          <a:p>
            <a:endParaRPr lang="en-US" dirty="0"/>
          </a:p>
        </p:txBody>
      </p:sp>
    </p:spTree>
    <p:extLst>
      <p:ext uri="{BB962C8B-B14F-4D97-AF65-F5344CB8AC3E}">
        <p14:creationId xmlns:p14="http://schemas.microsoft.com/office/powerpoint/2010/main" val="2263370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20AF8E-804D-834F-9E70-6B380C34668B}"/>
              </a:ext>
            </a:extLst>
          </p:cNvPr>
          <p:cNvPicPr>
            <a:picLocks noChangeAspect="1"/>
          </p:cNvPicPr>
          <p:nvPr/>
        </p:nvPicPr>
        <p:blipFill>
          <a:blip r:embed="rId2"/>
          <a:stretch>
            <a:fillRect/>
          </a:stretch>
        </p:blipFill>
        <p:spPr>
          <a:xfrm>
            <a:off x="0" y="1186180"/>
            <a:ext cx="2133600" cy="2329180"/>
          </a:xfrm>
          <a:prstGeom prst="rect">
            <a:avLst/>
          </a:prstGeom>
        </p:spPr>
      </p:pic>
      <p:pic>
        <p:nvPicPr>
          <p:cNvPr id="5" name="Picture 4">
            <a:extLst>
              <a:ext uri="{FF2B5EF4-FFF2-40B4-BE49-F238E27FC236}">
                <a16:creationId xmlns:a16="http://schemas.microsoft.com/office/drawing/2014/main" id="{1AB60CD0-7CDD-4D45-B4E6-D4085560B2B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4000" y="1087894"/>
            <a:ext cx="2777168" cy="2481580"/>
          </a:xfrm>
          <a:prstGeom prst="rect">
            <a:avLst/>
          </a:prstGeom>
        </p:spPr>
      </p:pic>
      <p:pic>
        <p:nvPicPr>
          <p:cNvPr id="6" name="Picture 5">
            <a:extLst>
              <a:ext uri="{FF2B5EF4-FFF2-40B4-BE49-F238E27FC236}">
                <a16:creationId xmlns:a16="http://schemas.microsoft.com/office/drawing/2014/main" id="{97D7C45D-F8A6-6042-8B4E-D4BA9BAE43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81382" y="877223"/>
            <a:ext cx="3600418" cy="2710180"/>
          </a:xfrm>
          <a:prstGeom prst="rect">
            <a:avLst/>
          </a:prstGeom>
        </p:spPr>
      </p:pic>
      <p:pic>
        <p:nvPicPr>
          <p:cNvPr id="7" name="Picture 6">
            <a:extLst>
              <a:ext uri="{FF2B5EF4-FFF2-40B4-BE49-F238E27FC236}">
                <a16:creationId xmlns:a16="http://schemas.microsoft.com/office/drawing/2014/main" id="{D4A07DB0-B8AC-164C-A95B-AAD4233C2A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48950" y="518309"/>
            <a:ext cx="4133818" cy="3014980"/>
          </a:xfrm>
          <a:prstGeom prst="rect">
            <a:avLst/>
          </a:prstGeom>
        </p:spPr>
      </p:pic>
      <p:sp>
        <p:nvSpPr>
          <p:cNvPr id="8" name="Rectangle 7">
            <a:extLst>
              <a:ext uri="{FF2B5EF4-FFF2-40B4-BE49-F238E27FC236}">
                <a16:creationId xmlns:a16="http://schemas.microsoft.com/office/drawing/2014/main" id="{7A766E17-ED9E-C84D-BBFE-FAEB2B91CBDA}"/>
              </a:ext>
            </a:extLst>
          </p:cNvPr>
          <p:cNvSpPr/>
          <p:nvPr/>
        </p:nvSpPr>
        <p:spPr>
          <a:xfrm>
            <a:off x="476218" y="3136364"/>
            <a:ext cx="133882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350</a:t>
            </a:r>
          </a:p>
        </p:txBody>
      </p:sp>
      <p:sp>
        <p:nvSpPr>
          <p:cNvPr id="9" name="Rectangle 8">
            <a:extLst>
              <a:ext uri="{FF2B5EF4-FFF2-40B4-BE49-F238E27FC236}">
                <a16:creationId xmlns:a16="http://schemas.microsoft.com/office/drawing/2014/main" id="{26A9C28B-49B3-494B-8E35-92307D376C8A}"/>
              </a:ext>
            </a:extLst>
          </p:cNvPr>
          <p:cNvSpPr/>
          <p:nvPr/>
        </p:nvSpPr>
        <p:spPr>
          <a:xfrm>
            <a:off x="7100353" y="3143667"/>
            <a:ext cx="1338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r>
              <a:rPr lang="en-US" sz="5400" b="0" cap="none" spc="0" dirty="0">
                <a:ln w="0"/>
                <a:solidFill>
                  <a:schemeClr val="tx1"/>
                </a:solidFill>
                <a:effectLst>
                  <a:outerShdw blurRad="38100" dist="19050" dir="2700000" algn="tl" rotWithShape="0">
                    <a:schemeClr val="dk1">
                      <a:alpha val="40000"/>
                    </a:schemeClr>
                  </a:outerShdw>
                </a:effectLst>
              </a:rPr>
              <a:t>50</a:t>
            </a:r>
          </a:p>
        </p:txBody>
      </p:sp>
      <p:sp>
        <p:nvSpPr>
          <p:cNvPr id="10" name="Rectangle 9">
            <a:extLst>
              <a:ext uri="{FF2B5EF4-FFF2-40B4-BE49-F238E27FC236}">
                <a16:creationId xmlns:a16="http://schemas.microsoft.com/office/drawing/2014/main" id="{DE771487-73D9-A04C-AAA2-5C7CD32C8A03}"/>
              </a:ext>
            </a:extLst>
          </p:cNvPr>
          <p:cNvSpPr/>
          <p:nvPr/>
        </p:nvSpPr>
        <p:spPr>
          <a:xfrm>
            <a:off x="4486339" y="3155217"/>
            <a:ext cx="1338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5</a:t>
            </a:r>
            <a:r>
              <a:rPr lang="en-US" sz="5400" b="0" cap="none" spc="0" dirty="0">
                <a:ln w="0"/>
                <a:solidFill>
                  <a:schemeClr val="tx1"/>
                </a:solidFill>
                <a:effectLst>
                  <a:outerShdw blurRad="38100" dist="19050" dir="2700000" algn="tl" rotWithShape="0">
                    <a:schemeClr val="dk1">
                      <a:alpha val="40000"/>
                    </a:schemeClr>
                  </a:outerShdw>
                </a:effectLst>
              </a:rPr>
              <a:t>50</a:t>
            </a:r>
          </a:p>
        </p:txBody>
      </p:sp>
      <p:sp>
        <p:nvSpPr>
          <p:cNvPr id="11" name="Rectangle 10">
            <a:extLst>
              <a:ext uri="{FF2B5EF4-FFF2-40B4-BE49-F238E27FC236}">
                <a16:creationId xmlns:a16="http://schemas.microsoft.com/office/drawing/2014/main" id="{41F1FDDC-76E5-B843-9AA3-C0BE5BDE797E}"/>
              </a:ext>
            </a:extLst>
          </p:cNvPr>
          <p:cNvSpPr/>
          <p:nvPr/>
        </p:nvSpPr>
        <p:spPr>
          <a:xfrm>
            <a:off x="2286000" y="3107809"/>
            <a:ext cx="1338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r>
              <a:rPr lang="en-US" sz="5400" b="0" cap="none" spc="0" dirty="0">
                <a:ln w="0"/>
                <a:solidFill>
                  <a:schemeClr val="tx1"/>
                </a:solidFill>
                <a:effectLst>
                  <a:outerShdw blurRad="38100" dist="19050" dir="2700000" algn="tl" rotWithShape="0">
                    <a:schemeClr val="dk1">
                      <a:alpha val="40000"/>
                    </a:schemeClr>
                  </a:outerShdw>
                </a:effectLst>
              </a:rPr>
              <a:t>50</a:t>
            </a:r>
          </a:p>
        </p:txBody>
      </p:sp>
      <p:sp>
        <p:nvSpPr>
          <p:cNvPr id="12" name="Rectangle 11">
            <a:extLst>
              <a:ext uri="{FF2B5EF4-FFF2-40B4-BE49-F238E27FC236}">
                <a16:creationId xmlns:a16="http://schemas.microsoft.com/office/drawing/2014/main" id="{E99CF71D-4FF9-9945-8A47-8B30E9A7E63D}"/>
              </a:ext>
            </a:extLst>
          </p:cNvPr>
          <p:cNvSpPr/>
          <p:nvPr/>
        </p:nvSpPr>
        <p:spPr>
          <a:xfrm>
            <a:off x="426596" y="3822164"/>
            <a:ext cx="1326004"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$171</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0FC29445-20E2-DE42-8A89-79FF8D87181A}"/>
              </a:ext>
            </a:extLst>
          </p:cNvPr>
          <p:cNvSpPr/>
          <p:nvPr/>
        </p:nvSpPr>
        <p:spPr>
          <a:xfrm>
            <a:off x="6756510" y="3822164"/>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$133.85</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BAB33294-3D72-7A4C-A3D9-BD71BA1D1ACC}"/>
              </a:ext>
            </a:extLst>
          </p:cNvPr>
          <p:cNvSpPr/>
          <p:nvPr/>
        </p:nvSpPr>
        <p:spPr>
          <a:xfrm>
            <a:off x="4123499" y="3833666"/>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$144.40</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A9CE3DD1-9A45-9B4A-90FF-E93BAD14B008}"/>
              </a:ext>
            </a:extLst>
          </p:cNvPr>
          <p:cNvSpPr/>
          <p:nvPr/>
        </p:nvSpPr>
        <p:spPr>
          <a:xfrm>
            <a:off x="1910335" y="3798074"/>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$158.88</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3184FB09-1D83-7247-A39D-0D1E767C64AD}"/>
              </a:ext>
            </a:extLst>
          </p:cNvPr>
          <p:cNvSpPr/>
          <p:nvPr/>
        </p:nvSpPr>
        <p:spPr>
          <a:xfrm>
            <a:off x="974595" y="4364494"/>
            <a:ext cx="175400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$12.12</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C50D3401-4E7D-4F46-B50F-52CDA9F7EFC2}"/>
              </a:ext>
            </a:extLst>
          </p:cNvPr>
          <p:cNvSpPr/>
          <p:nvPr/>
        </p:nvSpPr>
        <p:spPr>
          <a:xfrm>
            <a:off x="3147498" y="4340052"/>
            <a:ext cx="175400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$14.48</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7D0CC713-E58C-D141-B362-0E96C816ACE9}"/>
              </a:ext>
            </a:extLst>
          </p:cNvPr>
          <p:cNvSpPr/>
          <p:nvPr/>
        </p:nvSpPr>
        <p:spPr>
          <a:xfrm>
            <a:off x="5582672" y="4324810"/>
            <a:ext cx="175400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$10.55</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7A37F821-CE2E-7348-9329-146E2C1F6885}"/>
              </a:ext>
            </a:extLst>
          </p:cNvPr>
          <p:cNvSpPr/>
          <p:nvPr/>
        </p:nvSpPr>
        <p:spPr>
          <a:xfrm>
            <a:off x="24332" y="5159514"/>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$598.50</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5CF1709D-693F-934A-9418-ED9934B00E10}"/>
              </a:ext>
            </a:extLst>
          </p:cNvPr>
          <p:cNvSpPr/>
          <p:nvPr/>
        </p:nvSpPr>
        <p:spPr>
          <a:xfrm>
            <a:off x="1985160" y="5159514"/>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$714.96</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682CF2F9-3A57-C642-9C17-2C568582AC45}"/>
              </a:ext>
            </a:extLst>
          </p:cNvPr>
          <p:cNvSpPr/>
          <p:nvPr/>
        </p:nvSpPr>
        <p:spPr>
          <a:xfrm>
            <a:off x="4123498" y="5159514"/>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$794.20</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FC9EBAE6-0F51-2C47-AE61-D40BA4E10D09}"/>
              </a:ext>
            </a:extLst>
          </p:cNvPr>
          <p:cNvSpPr/>
          <p:nvPr/>
        </p:nvSpPr>
        <p:spPr>
          <a:xfrm>
            <a:off x="6781800" y="5148580"/>
            <a:ext cx="203934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$870.03</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7071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018C4-36FB-E641-A36B-EB92D9A51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50" y="31750"/>
            <a:ext cx="3543300" cy="6794500"/>
          </a:xfrm>
          <a:prstGeom prst="rect">
            <a:avLst/>
          </a:prstGeom>
        </p:spPr>
      </p:pic>
    </p:spTree>
    <p:extLst>
      <p:ext uri="{BB962C8B-B14F-4D97-AF65-F5344CB8AC3E}">
        <p14:creationId xmlns:p14="http://schemas.microsoft.com/office/powerpoint/2010/main" val="91484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101</a:t>
            </a:r>
          </a:p>
        </p:txBody>
      </p:sp>
      <p:sp>
        <p:nvSpPr>
          <p:cNvPr id="3" name="Content Placeholder 2"/>
          <p:cNvSpPr>
            <a:spLocks noGrp="1"/>
          </p:cNvSpPr>
          <p:nvPr>
            <p:ph idx="1"/>
          </p:nvPr>
        </p:nvSpPr>
        <p:spPr/>
        <p:txBody>
          <a:bodyPr/>
          <a:lstStyle/>
          <a:p>
            <a:r>
              <a:rPr lang="en-US" dirty="0"/>
              <a:t>You can owe for Cows, Land and Equipment. If you owe for 1 out of 3 that is ok, 2 out of 3 is tough and 3 out of 3 is a recipe for disaster.</a:t>
            </a:r>
          </a:p>
          <a:p>
            <a:r>
              <a:rPr lang="en-US" dirty="0"/>
              <a:t>The time to prepare for the lean years is pretty much always.</a:t>
            </a:r>
          </a:p>
          <a:p>
            <a:endParaRPr lang="en-US" dirty="0"/>
          </a:p>
          <a:p>
            <a:r>
              <a:rPr lang="en-US" sz="3600" dirty="0"/>
              <a:t>Sign the backs of checks not the front!</a:t>
            </a:r>
          </a:p>
        </p:txBody>
      </p:sp>
    </p:spTree>
    <p:extLst>
      <p:ext uri="{BB962C8B-B14F-4D97-AF65-F5344CB8AC3E}">
        <p14:creationId xmlns:p14="http://schemas.microsoft.com/office/powerpoint/2010/main" val="182877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Management Rules of Thumb</a:t>
            </a:r>
          </a:p>
        </p:txBody>
      </p:sp>
      <p:sp>
        <p:nvSpPr>
          <p:cNvPr id="3" name="Content Placeholder 2"/>
          <p:cNvSpPr>
            <a:spLocks noGrp="1"/>
          </p:cNvSpPr>
          <p:nvPr>
            <p:ph idx="1"/>
          </p:nvPr>
        </p:nvSpPr>
        <p:spPr/>
        <p:txBody>
          <a:bodyPr/>
          <a:lstStyle/>
          <a:p>
            <a:r>
              <a:rPr lang="en-US" dirty="0"/>
              <a:t>Never sell Hay!</a:t>
            </a:r>
          </a:p>
          <a:p>
            <a:r>
              <a:rPr lang="en-US" dirty="0"/>
              <a:t>The best insurance is a fat cow going into the winter.</a:t>
            </a:r>
          </a:p>
          <a:p>
            <a:r>
              <a:rPr lang="en-US" dirty="0"/>
              <a:t>Manage for the 8 normal years and you will do fine.  Cut a fat hog in the two abnormal years.</a:t>
            </a:r>
          </a:p>
          <a:p>
            <a:r>
              <a:rPr lang="en-US" dirty="0"/>
              <a:t>Don’t squat with your spurs on.</a:t>
            </a:r>
          </a:p>
        </p:txBody>
      </p:sp>
    </p:spTree>
    <p:extLst>
      <p:ext uri="{BB962C8B-B14F-4D97-AF65-F5344CB8AC3E}">
        <p14:creationId xmlns:p14="http://schemas.microsoft.com/office/powerpoint/2010/main" val="60213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Bridger’s Risk Management Rules</a:t>
            </a:r>
          </a:p>
        </p:txBody>
      </p:sp>
      <p:sp>
        <p:nvSpPr>
          <p:cNvPr id="3" name="Content Placeholder 2"/>
          <p:cNvSpPr>
            <a:spLocks noGrp="1"/>
          </p:cNvSpPr>
          <p:nvPr>
            <p:ph idx="1"/>
          </p:nvPr>
        </p:nvSpPr>
        <p:spPr/>
        <p:txBody>
          <a:bodyPr/>
          <a:lstStyle/>
          <a:p>
            <a:r>
              <a:rPr lang="en-US" dirty="0"/>
              <a:t>Use crop insurance products to mitigate risk, not as a speculative money making strategy.</a:t>
            </a:r>
          </a:p>
          <a:p>
            <a:r>
              <a:rPr lang="en-US" dirty="0"/>
              <a:t>Buying crop or livestock insurance every year may not be wise, but analyzing your options every year is critical.</a:t>
            </a:r>
          </a:p>
        </p:txBody>
      </p:sp>
    </p:spTree>
    <p:extLst>
      <p:ext uri="{BB962C8B-B14F-4D97-AF65-F5344CB8AC3E}">
        <p14:creationId xmlns:p14="http://schemas.microsoft.com/office/powerpoint/2010/main" val="1097430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585788" y="796925"/>
            <a:ext cx="7591425" cy="1371600"/>
          </a:xfrm>
          <a:prstGeom prst="rect">
            <a:avLst/>
          </a:prstGeom>
          <a:noFill/>
          <a:ln w="9525">
            <a:noFill/>
            <a:miter lim="800000"/>
            <a:headEnd/>
            <a:tailEnd/>
          </a:ln>
        </p:spPr>
        <p:txBody>
          <a:bodyPr/>
          <a:lstStyle/>
          <a:p>
            <a:pPr algn="ctr" defTabSz="455613" eaLnBrk="1" hangingPunct="1"/>
            <a:r>
              <a:rPr lang="en-US" altLang="en-US" sz="3600" b="1" dirty="0"/>
              <a:t>USDA / RMA</a:t>
            </a:r>
            <a:br>
              <a:rPr lang="en-US" altLang="en-US" sz="3600" b="1" dirty="0"/>
            </a:br>
            <a:r>
              <a:rPr lang="en-US" altLang="en-US" sz="3600" b="1" dirty="0"/>
              <a:t>Federal Crop Insurance Programs</a:t>
            </a:r>
          </a:p>
        </p:txBody>
      </p:sp>
      <p:sp>
        <p:nvSpPr>
          <p:cNvPr id="7171" name="TextBox 6"/>
          <p:cNvSpPr txBox="1">
            <a:spLocks noChangeArrowheads="1"/>
          </p:cNvSpPr>
          <p:nvPr/>
        </p:nvSpPr>
        <p:spPr bwMode="auto">
          <a:xfrm>
            <a:off x="333375" y="2197100"/>
            <a:ext cx="8458200" cy="4124205"/>
          </a:xfrm>
          <a:prstGeom prst="rect">
            <a:avLst/>
          </a:prstGeom>
          <a:noFill/>
          <a:ln w="9525">
            <a:noFill/>
            <a:miter lim="800000"/>
            <a:headEnd/>
            <a:tailEnd/>
          </a:ln>
        </p:spPr>
        <p:txBody>
          <a:bodyPr>
            <a:spAutoFit/>
          </a:bodyPr>
          <a:lstStyle/>
          <a:p>
            <a:pPr marL="228600" algn="ctr">
              <a:spcBef>
                <a:spcPts val="1200"/>
              </a:spcBef>
            </a:pPr>
            <a:r>
              <a:rPr lang="en-US" sz="2800" b="1" dirty="0"/>
              <a:t>Like Agriculture Itself, USDA/RMA </a:t>
            </a:r>
            <a:br>
              <a:rPr lang="en-US" sz="2800" b="1" dirty="0"/>
            </a:br>
            <a:r>
              <a:rPr lang="en-US" sz="2800" b="1" dirty="0"/>
              <a:t>Crop Insurance Programs are Dynamic…</a:t>
            </a:r>
          </a:p>
          <a:p>
            <a:pPr marL="228600" algn="ctr">
              <a:spcBef>
                <a:spcPts val="1200"/>
              </a:spcBef>
            </a:pPr>
            <a:endParaRPr lang="en-US" sz="3000" b="1" dirty="0"/>
          </a:p>
          <a:p>
            <a:pPr marL="228600" algn="ctr">
              <a:spcBef>
                <a:spcPts val="1200"/>
              </a:spcBef>
            </a:pPr>
            <a:endParaRPr lang="en-US" sz="3000" b="1" dirty="0"/>
          </a:p>
          <a:p>
            <a:pPr marL="228600" algn="ctr">
              <a:spcBef>
                <a:spcPts val="1200"/>
              </a:spcBef>
            </a:pPr>
            <a:r>
              <a:rPr lang="en-US" sz="2400" b="1" dirty="0">
                <a:solidFill>
                  <a:srgbClr val="FF0000"/>
                </a:solidFill>
              </a:rPr>
              <a:t/>
            </a:r>
            <a:br>
              <a:rPr lang="en-US" sz="2400" b="1" dirty="0">
                <a:solidFill>
                  <a:srgbClr val="FF0000"/>
                </a:solidFill>
              </a:rPr>
            </a:br>
            <a:endParaRPr lang="en-US" sz="1000" b="1" dirty="0">
              <a:solidFill>
                <a:srgbClr val="FF0000"/>
              </a:solidFill>
            </a:endParaRPr>
          </a:p>
          <a:p>
            <a:pPr marL="228600" algn="ctr">
              <a:spcBef>
                <a:spcPts val="1200"/>
              </a:spcBef>
            </a:pPr>
            <a:r>
              <a:rPr lang="en-US" sz="2400" b="1" dirty="0">
                <a:solidFill>
                  <a:srgbClr val="FF0000"/>
                </a:solidFill>
              </a:rPr>
              <a:t>The information in this presentation does not replace or supersede any procedures or modify any provisions contained in the complete insurance policies.</a:t>
            </a:r>
          </a:p>
        </p:txBody>
      </p:sp>
      <p:pic>
        <p:nvPicPr>
          <p:cNvPr id="7172" name="Picture 3"/>
          <p:cNvPicPr>
            <a:picLocks noChangeAspect="1"/>
          </p:cNvPicPr>
          <p:nvPr/>
        </p:nvPicPr>
        <p:blipFill>
          <a:blip r:embed="rId4" cstate="print"/>
          <a:srcRect/>
          <a:stretch>
            <a:fillRect/>
          </a:stretch>
        </p:blipFill>
        <p:spPr bwMode="auto">
          <a:xfrm>
            <a:off x="4618038" y="3230857"/>
            <a:ext cx="1935162" cy="1722143"/>
          </a:xfrm>
          <a:prstGeom prst="rect">
            <a:avLst/>
          </a:prstGeom>
          <a:noFill/>
          <a:ln w="12700">
            <a:solidFill>
              <a:schemeClr val="tx1"/>
            </a:solidFill>
            <a:miter lim="800000"/>
            <a:headEnd/>
            <a:tailEnd/>
          </a:ln>
        </p:spPr>
      </p:pic>
      <p:pic>
        <p:nvPicPr>
          <p:cNvPr id="7173" name="Picture 11"/>
          <p:cNvPicPr>
            <a:picLocks noChangeAspect="1"/>
          </p:cNvPicPr>
          <p:nvPr/>
        </p:nvPicPr>
        <p:blipFill>
          <a:blip r:embed="rId5" cstate="print"/>
          <a:srcRect/>
          <a:stretch>
            <a:fillRect/>
          </a:stretch>
        </p:blipFill>
        <p:spPr bwMode="auto">
          <a:xfrm>
            <a:off x="2362200" y="3245885"/>
            <a:ext cx="1931988" cy="1707115"/>
          </a:xfrm>
          <a:prstGeom prst="rect">
            <a:avLst/>
          </a:prstGeom>
          <a:noFill/>
          <a:ln w="12700">
            <a:solidFill>
              <a:schemeClr val="tx1"/>
            </a:solidFill>
            <a:miter lim="800000"/>
            <a:headEnd/>
            <a:tailEnd/>
          </a:ln>
        </p:spPr>
      </p:pic>
      <p:sp>
        <p:nvSpPr>
          <p:cNvPr id="7174" name="Footer Placeholder 3"/>
          <p:cNvSpPr>
            <a:spLocks noGrp="1"/>
          </p:cNvSpPr>
          <p:nvPr>
            <p:ph type="ftr" sz="quarter" idx="10"/>
          </p:nvPr>
        </p:nvSpPr>
        <p:spPr>
          <a:xfrm>
            <a:off x="8458200" y="6477000"/>
            <a:ext cx="371475" cy="304800"/>
          </a:xfrm>
          <a:noFill/>
        </p:spPr>
        <p:txBody>
          <a:bodyPr/>
          <a:lstStyle/>
          <a:p>
            <a:fld id="{5A4AF81E-AAE3-4F4C-94DA-F2B208366BEA}" type="slidenum">
              <a:rPr lang="en-US" altLang="en-US" smtClean="0"/>
              <a:pPr/>
              <a:t>25</a:t>
            </a:fld>
            <a:endParaRPr lang="en-US" altLang="en-US"/>
          </a:p>
        </p:txBody>
      </p:sp>
    </p:spTree>
    <p:custDataLst>
      <p:tags r:id="rId1"/>
    </p:custDataLst>
    <p:extLst>
      <p:ext uri="{BB962C8B-B14F-4D97-AF65-F5344CB8AC3E}">
        <p14:creationId xmlns:p14="http://schemas.microsoft.com/office/powerpoint/2010/main" val="391324646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a:t>When you buy insurance for this…</a:t>
            </a:r>
          </a:p>
        </p:txBody>
      </p:sp>
      <p:pic>
        <p:nvPicPr>
          <p:cNvPr id="117762" name="Picture 2" descr="http://preview.netcarshow.com/Ford-F-350_Super_Duty-2008-hd.jpg"/>
          <p:cNvPicPr>
            <a:picLocks noChangeAspect="1" noChangeArrowheads="1"/>
          </p:cNvPicPr>
          <p:nvPr/>
        </p:nvPicPr>
        <p:blipFill>
          <a:blip r:embed="rId2" cstate="print"/>
          <a:srcRect l="4181" t="19535" r="3833" b="9767"/>
          <a:stretch>
            <a:fillRect/>
          </a:stretch>
        </p:blipFill>
        <p:spPr bwMode="auto">
          <a:xfrm>
            <a:off x="762000" y="1600200"/>
            <a:ext cx="7620000" cy="4387273"/>
          </a:xfrm>
          <a:prstGeom prst="rect">
            <a:avLst/>
          </a:prstGeom>
          <a:ln>
            <a:noFill/>
          </a:ln>
          <a:effectLst>
            <a:softEdge rad="112500"/>
          </a:effectLst>
        </p:spPr>
      </p:pic>
    </p:spTree>
    <p:extLst>
      <p:ext uri="{BB962C8B-B14F-4D97-AF65-F5344CB8AC3E}">
        <p14:creationId xmlns:p14="http://schemas.microsoft.com/office/powerpoint/2010/main" val="146504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a:t>Is this what you are hoping for?</a:t>
            </a:r>
          </a:p>
        </p:txBody>
      </p:sp>
      <p:pic>
        <p:nvPicPr>
          <p:cNvPr id="156674" name="Picture 2" descr="http://chronicle.augusta.com/sites/default/files/imagecache/superphoto/Wreck%20005_0.jpg"/>
          <p:cNvPicPr>
            <a:picLocks noChangeAspect="1" noChangeArrowheads="1"/>
          </p:cNvPicPr>
          <p:nvPr/>
        </p:nvPicPr>
        <p:blipFill>
          <a:blip r:embed="rId2" cstate="print"/>
          <a:srcRect/>
          <a:stretch>
            <a:fillRect/>
          </a:stretch>
        </p:blipFill>
        <p:spPr bwMode="auto">
          <a:xfrm>
            <a:off x="1600200" y="1524000"/>
            <a:ext cx="6019800" cy="4468624"/>
          </a:xfrm>
          <a:prstGeom prst="rect">
            <a:avLst/>
          </a:prstGeom>
          <a:ln>
            <a:noFill/>
          </a:ln>
          <a:effectLst>
            <a:softEdge rad="112500"/>
          </a:effectLst>
        </p:spPr>
      </p:pic>
    </p:spTree>
    <p:extLst>
      <p:ext uri="{BB962C8B-B14F-4D97-AF65-F5344CB8AC3E}">
        <p14:creationId xmlns:p14="http://schemas.microsoft.com/office/powerpoint/2010/main" val="3820255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fontScale="90000"/>
          </a:bodyPr>
          <a:lstStyle/>
          <a:p>
            <a:pPr eaLnBrk="1" hangingPunct="1"/>
            <a:r>
              <a:rPr lang="en-US" altLang="en-US" sz="4000" b="1" dirty="0"/>
              <a:t>Key Programs for </a:t>
            </a:r>
            <a:r>
              <a:rPr lang="en-US" altLang="en-US" b="1" dirty="0"/>
              <a:t>Livestock Producers</a:t>
            </a:r>
            <a:endParaRPr lang="en-US" altLang="en-US" sz="4000" b="1" dirty="0"/>
          </a:p>
        </p:txBody>
      </p:sp>
      <p:sp>
        <p:nvSpPr>
          <p:cNvPr id="17410" name="Content Placeholder 2"/>
          <p:cNvSpPr>
            <a:spLocks noGrp="1"/>
          </p:cNvSpPr>
          <p:nvPr>
            <p:ph idx="1"/>
          </p:nvPr>
        </p:nvSpPr>
        <p:spPr/>
        <p:txBody>
          <a:bodyPr/>
          <a:lstStyle/>
          <a:p>
            <a:r>
              <a:rPr lang="en-US" dirty="0"/>
              <a:t>Pasture, Rangeland, Forage (PRF)</a:t>
            </a:r>
          </a:p>
          <a:p>
            <a:r>
              <a:rPr lang="en-US" dirty="0"/>
              <a:t>Livestock Risk Protection (LRP)</a:t>
            </a:r>
          </a:p>
          <a:p>
            <a:r>
              <a:rPr lang="en-US" dirty="0"/>
              <a:t>Whole Farm Revenue Protection (WFRP)</a:t>
            </a:r>
          </a:p>
        </p:txBody>
      </p:sp>
      <p:sp>
        <p:nvSpPr>
          <p:cNvPr id="17412" name="Footer Placeholder 3"/>
          <p:cNvSpPr>
            <a:spLocks noGrp="1"/>
          </p:cNvSpPr>
          <p:nvPr>
            <p:ph type="ftr" sz="quarter" idx="11"/>
          </p:nvPr>
        </p:nvSpPr>
        <p:spPr>
          <a:noFill/>
        </p:spPr>
        <p:txBody>
          <a:bodyPr/>
          <a:lstStyle/>
          <a:p>
            <a:fld id="{02B2ED76-044A-491E-837A-5EA3E6434BEF}" type="slidenum">
              <a:rPr lang="en-US" altLang="en-US" smtClean="0"/>
              <a:pPr/>
              <a:t>28</a:t>
            </a:fld>
            <a:endParaRPr lang="en-US" altLang="en-US"/>
          </a:p>
        </p:txBody>
      </p:sp>
    </p:spTree>
    <p:extLst>
      <p:ext uri="{BB962C8B-B14F-4D97-AF65-F5344CB8AC3E}">
        <p14:creationId xmlns:p14="http://schemas.microsoft.com/office/powerpoint/2010/main" val="66404039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altLang="en-US" b="1" dirty="0"/>
              <a:t>Pasture, Rangeland and Forage Pilot- Overview</a:t>
            </a:r>
            <a:endParaRPr lang="en-US" altLang="en-US" sz="4000" b="1" dirty="0"/>
          </a:p>
        </p:txBody>
      </p:sp>
      <p:sp>
        <p:nvSpPr>
          <p:cNvPr id="22532" name="Rectangle 3"/>
          <p:cNvSpPr>
            <a:spLocks noGrp="1" noChangeArrowheads="1"/>
          </p:cNvSpPr>
          <p:nvPr>
            <p:ph idx="1"/>
          </p:nvPr>
        </p:nvSpPr>
        <p:spPr/>
        <p:txBody>
          <a:bodyPr>
            <a:normAutofit/>
          </a:bodyPr>
          <a:lstStyle/>
          <a:p>
            <a:r>
              <a:rPr lang="en-US" altLang="en-US" sz="2700" dirty="0"/>
              <a:t>Area plans only –  Losses cover an area / grid</a:t>
            </a:r>
          </a:p>
          <a:p>
            <a:r>
              <a:rPr lang="en-US" altLang="en-US" sz="2700" dirty="0"/>
              <a:t>No individual coverage – </a:t>
            </a:r>
            <a:br>
              <a:rPr lang="en-US" altLang="en-US" sz="2700" dirty="0"/>
            </a:br>
            <a:r>
              <a:rPr lang="en-US" altLang="en-US" sz="2700" dirty="0"/>
              <a:t>Does NOT measure actual individual production</a:t>
            </a:r>
          </a:p>
          <a:p>
            <a:r>
              <a:rPr lang="en-US" altLang="en-US" sz="2700" dirty="0"/>
              <a:t>Index – based on deviation from normal/historical</a:t>
            </a:r>
          </a:p>
          <a:p>
            <a:r>
              <a:rPr lang="en-US" altLang="en-US" sz="2700" dirty="0"/>
              <a:t>No loss adjustments, records, etc. </a:t>
            </a:r>
          </a:p>
          <a:p>
            <a:r>
              <a:rPr lang="en-US" altLang="en-US" sz="2700" dirty="0"/>
              <a:t>Timely payments</a:t>
            </a:r>
          </a:p>
          <a:p>
            <a:r>
              <a:rPr lang="en-US" altLang="en-US" sz="2700" dirty="0"/>
              <a:t>Does not reward poor management practices –  Producer cannot influence outcomes/losses</a:t>
            </a:r>
          </a:p>
        </p:txBody>
      </p:sp>
      <p:sp>
        <p:nvSpPr>
          <p:cNvPr id="22531" name="Footer Placeholder 3"/>
          <p:cNvSpPr>
            <a:spLocks noGrp="1"/>
          </p:cNvSpPr>
          <p:nvPr>
            <p:ph type="ftr" sz="quarter" idx="11"/>
          </p:nvPr>
        </p:nvSpPr>
        <p:spPr>
          <a:noFill/>
        </p:spPr>
        <p:txBody>
          <a:bodyPr/>
          <a:lstStyle/>
          <a:p>
            <a:fld id="{22E4B747-A6DC-45EF-BEE7-E8260FE54DA9}" type="slidenum">
              <a:rPr lang="en-US" altLang="en-US" smtClean="0"/>
              <a:pPr/>
              <a:t>29</a:t>
            </a:fld>
            <a:endParaRPr lang="en-US" altLang="en-US"/>
          </a:p>
        </p:txBody>
      </p:sp>
    </p:spTree>
    <p:extLst>
      <p:ext uri="{BB962C8B-B14F-4D97-AF65-F5344CB8AC3E}">
        <p14:creationId xmlns:p14="http://schemas.microsoft.com/office/powerpoint/2010/main" val="826822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think?</a:t>
            </a:r>
          </a:p>
        </p:txBody>
      </p:sp>
      <p:sp>
        <p:nvSpPr>
          <p:cNvPr id="3" name="Content Placeholder 2"/>
          <p:cNvSpPr>
            <a:spLocks noGrp="1"/>
          </p:cNvSpPr>
          <p:nvPr>
            <p:ph idx="1"/>
          </p:nvPr>
        </p:nvSpPr>
        <p:spPr/>
        <p:txBody>
          <a:bodyPr/>
          <a:lstStyle/>
          <a:p>
            <a:r>
              <a:rPr lang="en-US" dirty="0"/>
              <a:t>If you are sitting in a pickup waiting for a cow to have her calf, park sideways to the cow and try to act nonchalantly disinterested. If the pickup is facing the distraught cow, she regards the headlights as "eyes" staring at her.</a:t>
            </a:r>
          </a:p>
        </p:txBody>
      </p:sp>
      <p:pic>
        <p:nvPicPr>
          <p:cNvPr id="7" name="Picture 6" descr="cowroad.jpg"/>
          <p:cNvPicPr>
            <a:picLocks noChangeAspect="1"/>
          </p:cNvPicPr>
          <p:nvPr/>
        </p:nvPicPr>
        <p:blipFill rotWithShape="1">
          <a:blip r:embed="rId2">
            <a:extLst>
              <a:ext uri="{28A0092B-C50C-407E-A947-70E740481C1C}">
                <a14:useLocalDpi xmlns:a14="http://schemas.microsoft.com/office/drawing/2010/main" val="0"/>
              </a:ext>
            </a:extLst>
          </a:blip>
          <a:srcRect l="9689" t="34374" b="22557"/>
          <a:stretch/>
        </p:blipFill>
        <p:spPr>
          <a:xfrm>
            <a:off x="1371600" y="4464710"/>
            <a:ext cx="6629400" cy="2371138"/>
          </a:xfrm>
          <a:prstGeom prst="rect">
            <a:avLst/>
          </a:prstGeom>
        </p:spPr>
      </p:pic>
    </p:spTree>
    <p:extLst>
      <p:ext uri="{BB962C8B-B14F-4D97-AF65-F5344CB8AC3E}">
        <p14:creationId xmlns:p14="http://schemas.microsoft.com/office/powerpoint/2010/main" val="3566276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Rainfall Index</a:t>
            </a:r>
          </a:p>
        </p:txBody>
      </p:sp>
      <p:sp>
        <p:nvSpPr>
          <p:cNvPr id="3" name="Content Placeholder 2"/>
          <p:cNvSpPr>
            <a:spLocks noGrp="1"/>
          </p:cNvSpPr>
          <p:nvPr>
            <p:ph idx="1"/>
          </p:nvPr>
        </p:nvSpPr>
        <p:spPr/>
        <p:txBody>
          <a:bodyPr/>
          <a:lstStyle/>
          <a:p>
            <a:r>
              <a:rPr lang="en-US" dirty="0"/>
              <a:t>National Oceanic and Atmospheric Administration Climate Prediction Center</a:t>
            </a:r>
          </a:p>
          <a:p>
            <a:pPr lvl="1"/>
            <a:r>
              <a:rPr lang="en-US" dirty="0"/>
              <a:t>NOAA CPC Data</a:t>
            </a:r>
          </a:p>
          <a:p>
            <a:r>
              <a:rPr lang="en-US" dirty="0"/>
              <a:t>Grid is approximately 17X17 miles</a:t>
            </a:r>
          </a:p>
          <a:p>
            <a:r>
              <a:rPr lang="en-US" dirty="0"/>
              <a:t>Must select at least two 2-month periods</a:t>
            </a:r>
          </a:p>
          <a:p>
            <a:pPr marL="109728" indent="0">
              <a:buNone/>
            </a:pPr>
            <a:endParaRPr lang="en-US" dirty="0"/>
          </a:p>
        </p:txBody>
      </p:sp>
    </p:spTree>
    <p:extLst>
      <p:ext uri="{BB962C8B-B14F-4D97-AF65-F5344CB8AC3E}">
        <p14:creationId xmlns:p14="http://schemas.microsoft.com/office/powerpoint/2010/main" val="3675703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a:t>Livestock Risk Protection (LRP)</a:t>
            </a:r>
          </a:p>
        </p:txBody>
      </p:sp>
      <p:sp>
        <p:nvSpPr>
          <p:cNvPr id="6147" name="Content Placeholder 2"/>
          <p:cNvSpPr>
            <a:spLocks noGrp="1"/>
          </p:cNvSpPr>
          <p:nvPr>
            <p:ph idx="1"/>
          </p:nvPr>
        </p:nvSpPr>
        <p:spPr/>
        <p:txBody>
          <a:bodyPr/>
          <a:lstStyle/>
          <a:p>
            <a:pPr eaLnBrk="1" hangingPunct="1">
              <a:buFontTx/>
              <a:buNone/>
              <a:defRPr/>
            </a:pPr>
            <a:endParaRPr lang="en-US" dirty="0"/>
          </a:p>
          <a:p>
            <a:pPr eaLnBrk="1" hangingPunct="1">
              <a:buFontTx/>
              <a:buNone/>
              <a:defRPr/>
            </a:pPr>
            <a:endParaRPr lang="en-US" sz="1400" dirty="0"/>
          </a:p>
          <a:p>
            <a:pPr lvl="1" eaLnBrk="1" hangingPunct="1">
              <a:defRPr/>
            </a:pPr>
            <a:r>
              <a:rPr lang="en-US" dirty="0"/>
              <a:t>Lamb</a:t>
            </a:r>
          </a:p>
          <a:p>
            <a:pPr lvl="1" eaLnBrk="1" hangingPunct="1">
              <a:defRPr/>
            </a:pPr>
            <a:r>
              <a:rPr lang="en-US" dirty="0"/>
              <a:t>Feeder Cattle                              </a:t>
            </a:r>
          </a:p>
          <a:p>
            <a:pPr lvl="1" eaLnBrk="1" hangingPunct="1">
              <a:defRPr/>
            </a:pPr>
            <a:r>
              <a:rPr lang="en-US" dirty="0"/>
              <a:t>Fed Cattle</a:t>
            </a:r>
          </a:p>
          <a:p>
            <a:pPr lvl="1" eaLnBrk="1" hangingPunct="1">
              <a:defRPr/>
            </a:pPr>
            <a:r>
              <a:rPr lang="en-US" dirty="0"/>
              <a:t>Swine</a:t>
            </a:r>
          </a:p>
          <a:p>
            <a:pPr lvl="1" eaLnBrk="1" hangingPunct="1">
              <a:buFontTx/>
              <a:buNone/>
              <a:defRPr/>
            </a:pPr>
            <a:endParaRPr lang="en-US" sz="1400" dirty="0"/>
          </a:p>
          <a:p>
            <a:pPr lvl="1" indent="-742950" eaLnBrk="1" hangingPunct="1">
              <a:buFontTx/>
              <a:buNone/>
              <a:defRPr/>
            </a:pPr>
            <a:r>
              <a:rPr lang="en-US" dirty="0"/>
              <a:t>Insures against declining market prices</a:t>
            </a:r>
          </a:p>
          <a:p>
            <a:pPr eaLnBrk="1" hangingPunct="1">
              <a:defRPr/>
            </a:pPr>
            <a:endParaRPr lang="en-US" dirty="0"/>
          </a:p>
        </p:txBody>
      </p:sp>
      <p:sp>
        <p:nvSpPr>
          <p:cNvPr id="45060" name="Footer Placeholder 3"/>
          <p:cNvSpPr>
            <a:spLocks noGrp="1"/>
          </p:cNvSpPr>
          <p:nvPr>
            <p:ph type="ftr" sz="quarter" idx="10"/>
          </p:nvPr>
        </p:nvSpPr>
        <p:spPr>
          <a:noFill/>
        </p:spPr>
        <p:txBody>
          <a:bodyPr/>
          <a:lstStyle/>
          <a:p>
            <a:fld id="{92E46796-CC5C-4240-B875-6D686AA37047}" type="slidenum">
              <a:rPr lang="en-US" altLang="en-US" smtClean="0"/>
              <a:pPr/>
              <a:t>31</a:t>
            </a:fld>
            <a:endParaRPr lang="en-US" altLang="en-US"/>
          </a:p>
        </p:txBody>
      </p:sp>
      <p:pic>
        <p:nvPicPr>
          <p:cNvPr id="45061" name="Picture 5" descr="sheep lamb chops.jpg"/>
          <p:cNvPicPr>
            <a:picLocks noChangeAspect="1"/>
          </p:cNvPicPr>
          <p:nvPr/>
        </p:nvPicPr>
        <p:blipFill>
          <a:blip r:embed="rId2" cstate="print"/>
          <a:srcRect/>
          <a:stretch>
            <a:fillRect/>
          </a:stretch>
        </p:blipFill>
        <p:spPr bwMode="auto">
          <a:xfrm>
            <a:off x="4267200" y="2073275"/>
            <a:ext cx="4114800" cy="2727325"/>
          </a:xfrm>
          <a:prstGeom prst="rect">
            <a:avLst/>
          </a:prstGeom>
          <a:noFill/>
          <a:ln w="9525">
            <a:noFill/>
            <a:miter lim="800000"/>
            <a:headEnd/>
            <a:tailEnd/>
          </a:ln>
        </p:spPr>
      </p:pic>
    </p:spTree>
    <p:extLst>
      <p:ext uri="{BB962C8B-B14F-4D97-AF65-F5344CB8AC3E}">
        <p14:creationId xmlns:p14="http://schemas.microsoft.com/office/powerpoint/2010/main" val="1275257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Livestock Risk Protection (LRP) to Reduce Price Risk</a:t>
            </a:r>
          </a:p>
        </p:txBody>
      </p:sp>
      <p:sp>
        <p:nvSpPr>
          <p:cNvPr id="3" name="Content Placeholder 2"/>
          <p:cNvSpPr>
            <a:spLocks noGrp="1"/>
          </p:cNvSpPr>
          <p:nvPr>
            <p:ph idx="1"/>
          </p:nvPr>
        </p:nvSpPr>
        <p:spPr>
          <a:xfrm>
            <a:off x="457200" y="2249424"/>
            <a:ext cx="8229600" cy="3998976"/>
          </a:xfrm>
        </p:spPr>
        <p:txBody>
          <a:bodyPr>
            <a:normAutofit/>
          </a:bodyPr>
          <a:lstStyle/>
          <a:p>
            <a:r>
              <a:rPr lang="en-US" dirty="0"/>
              <a:t>Livestock Risk Protection Insurance</a:t>
            </a:r>
          </a:p>
          <a:p>
            <a:pPr lvl="1"/>
            <a:r>
              <a:rPr lang="en-US" dirty="0"/>
              <a:t>Establishes a floor selling price</a:t>
            </a:r>
          </a:p>
          <a:p>
            <a:pPr lvl="1"/>
            <a:r>
              <a:rPr lang="en-US" dirty="0"/>
              <a:t>Pays producer if National cash price index falls below insured level</a:t>
            </a:r>
          </a:p>
          <a:p>
            <a:pPr lvl="2"/>
            <a:r>
              <a:rPr lang="en-US" dirty="0"/>
              <a:t>Does not insure your cash price</a:t>
            </a:r>
          </a:p>
          <a:p>
            <a:pPr lvl="1"/>
            <a:r>
              <a:rPr lang="en-US" dirty="0"/>
              <a:t>Very similar to purchasing a put option</a:t>
            </a:r>
          </a:p>
          <a:p>
            <a:pPr lvl="2"/>
            <a:r>
              <a:rPr lang="en-US" dirty="0"/>
              <a:t>Options are fixed in size (50,000 lbs)</a:t>
            </a:r>
          </a:p>
          <a:p>
            <a:pPr lvl="2"/>
            <a:r>
              <a:rPr lang="en-US" dirty="0"/>
              <a:t>LRP is flexible (1-1,000 </a:t>
            </a:r>
            <a:r>
              <a:rPr lang="en-US" dirty="0" err="1"/>
              <a:t>hd</a:t>
            </a:r>
            <a:r>
              <a:rPr lang="en-US" dirty="0"/>
              <a:t>)</a:t>
            </a:r>
          </a:p>
          <a:p>
            <a:pPr lvl="2"/>
            <a:r>
              <a:rPr lang="en-US" dirty="0"/>
              <a:t>LRP purchased through Crop Insurance Rep.</a:t>
            </a:r>
          </a:p>
          <a:p>
            <a:pPr marL="411480" lvl="1" indent="0">
              <a:buNone/>
            </a:pPr>
            <a:endParaRPr lang="en-US" dirty="0"/>
          </a:p>
          <a:p>
            <a:endParaRPr lang="en-US" dirty="0"/>
          </a:p>
        </p:txBody>
      </p:sp>
    </p:spTree>
    <p:extLst>
      <p:ext uri="{BB962C8B-B14F-4D97-AF65-F5344CB8AC3E}">
        <p14:creationId xmlns:p14="http://schemas.microsoft.com/office/powerpoint/2010/main" val="3950258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LRP to increase Market Power</a:t>
            </a:r>
          </a:p>
        </p:txBody>
      </p:sp>
      <p:pic>
        <p:nvPicPr>
          <p:cNvPr id="4" name="Picture 3"/>
          <p:cNvPicPr>
            <a:picLocks noChangeAspect="1"/>
          </p:cNvPicPr>
          <p:nvPr/>
        </p:nvPicPr>
        <p:blipFill>
          <a:blip r:embed="rId2"/>
          <a:stretch>
            <a:fillRect/>
          </a:stretch>
        </p:blipFill>
        <p:spPr>
          <a:xfrm>
            <a:off x="1447800" y="2133600"/>
            <a:ext cx="5867400" cy="3908957"/>
          </a:xfrm>
          <a:prstGeom prst="rect">
            <a:avLst/>
          </a:prstGeom>
          <a:ln>
            <a:noFill/>
          </a:ln>
          <a:effectLst>
            <a:softEdge rad="112500"/>
          </a:effectLst>
        </p:spPr>
      </p:pic>
    </p:spTree>
    <p:extLst>
      <p:ext uri="{BB962C8B-B14F-4D97-AF65-F5344CB8AC3E}">
        <p14:creationId xmlns:p14="http://schemas.microsoft.com/office/powerpoint/2010/main" val="2637462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B13500-1A2B-5448-8FA0-EA3F96534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Donut 5">
            <a:extLst>
              <a:ext uri="{FF2B5EF4-FFF2-40B4-BE49-F238E27FC236}">
                <a16:creationId xmlns:a16="http://schemas.microsoft.com/office/drawing/2014/main" id="{BAF8202D-7BBB-084F-B3B3-EA821A519080}"/>
              </a:ext>
            </a:extLst>
          </p:cNvPr>
          <p:cNvSpPr/>
          <p:nvPr/>
        </p:nvSpPr>
        <p:spPr>
          <a:xfrm>
            <a:off x="5105400" y="1219200"/>
            <a:ext cx="1981200" cy="762000"/>
          </a:xfrm>
          <a:prstGeom prst="don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9767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C4A34-1A82-964C-96FB-7C89829FE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1"/>
            <a:ext cx="3941379" cy="6858000"/>
          </a:xfrm>
          <a:prstGeom prst="rect">
            <a:avLst/>
          </a:prstGeom>
        </p:spPr>
      </p:pic>
      <p:pic>
        <p:nvPicPr>
          <p:cNvPr id="7" name="Picture 6">
            <a:extLst>
              <a:ext uri="{FF2B5EF4-FFF2-40B4-BE49-F238E27FC236}">
                <a16:creationId xmlns:a16="http://schemas.microsoft.com/office/drawing/2014/main" id="{DB0D3074-55F7-B442-AFCC-85B2B2070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380" y="1006303"/>
            <a:ext cx="5206250" cy="5826297"/>
          </a:xfrm>
          <a:prstGeom prst="rect">
            <a:avLst/>
          </a:prstGeom>
        </p:spPr>
      </p:pic>
    </p:spTree>
    <p:extLst>
      <p:ext uri="{BB962C8B-B14F-4D97-AF65-F5344CB8AC3E}">
        <p14:creationId xmlns:p14="http://schemas.microsoft.com/office/powerpoint/2010/main" val="2988083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5EA4-EDEE-7548-8D8C-BEFBDEC32E0A}"/>
              </a:ext>
            </a:extLst>
          </p:cNvPr>
          <p:cNvSpPr>
            <a:spLocks noGrp="1"/>
          </p:cNvSpPr>
          <p:nvPr>
            <p:ph type="title"/>
          </p:nvPr>
        </p:nvSpPr>
        <p:spPr/>
        <p:txBody>
          <a:bodyPr/>
          <a:lstStyle/>
          <a:p>
            <a:r>
              <a:rPr lang="en-US" dirty="0"/>
              <a:t>Visual Tool Updates</a:t>
            </a:r>
          </a:p>
        </p:txBody>
      </p:sp>
      <p:sp>
        <p:nvSpPr>
          <p:cNvPr id="3" name="Content Placeholder 2">
            <a:extLst>
              <a:ext uri="{FF2B5EF4-FFF2-40B4-BE49-F238E27FC236}">
                <a16:creationId xmlns:a16="http://schemas.microsoft.com/office/drawing/2014/main" id="{292F285A-75F1-8E43-AC41-47A6ED823121}"/>
              </a:ext>
            </a:extLst>
          </p:cNvPr>
          <p:cNvSpPr>
            <a:spLocks noGrp="1"/>
          </p:cNvSpPr>
          <p:nvPr>
            <p:ph idx="1"/>
          </p:nvPr>
        </p:nvSpPr>
        <p:spPr/>
        <p:txBody>
          <a:bodyPr/>
          <a:lstStyle/>
          <a:p>
            <a:r>
              <a:rPr lang="en-US" dirty="0"/>
              <a:t>We are updating the tool</a:t>
            </a:r>
          </a:p>
          <a:p>
            <a:pPr lvl="1"/>
            <a:r>
              <a:rPr lang="en-US" dirty="0"/>
              <a:t>Adding additional States to the Basis file</a:t>
            </a:r>
          </a:p>
          <a:p>
            <a:pPr lvl="1"/>
            <a:r>
              <a:rPr lang="en-US" dirty="0"/>
              <a:t>Working on Probability Visual</a:t>
            </a:r>
          </a:p>
          <a:p>
            <a:pPr lvl="1"/>
            <a:r>
              <a:rPr lang="en-US" dirty="0"/>
              <a:t>Working on Price Slide Adjustment</a:t>
            </a:r>
          </a:p>
          <a:p>
            <a:r>
              <a:rPr lang="en-US" dirty="0"/>
              <a:t>Follow us</a:t>
            </a:r>
          </a:p>
          <a:p>
            <a:pPr lvl="1"/>
            <a:r>
              <a:rPr lang="en-US" dirty="0"/>
              <a:t>Facebook – Master Stockman Consulting</a:t>
            </a:r>
          </a:p>
        </p:txBody>
      </p:sp>
    </p:spTree>
    <p:extLst>
      <p:ext uri="{BB962C8B-B14F-4D97-AF65-F5344CB8AC3E}">
        <p14:creationId xmlns:p14="http://schemas.microsoft.com/office/powerpoint/2010/main" val="2558467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Whole Farm Revenue Protection</a:t>
            </a:r>
          </a:p>
        </p:txBody>
      </p:sp>
      <p:sp>
        <p:nvSpPr>
          <p:cNvPr id="3" name="Content Placeholder 2"/>
          <p:cNvSpPr>
            <a:spLocks noGrp="1"/>
          </p:cNvSpPr>
          <p:nvPr>
            <p:ph idx="1"/>
          </p:nvPr>
        </p:nvSpPr>
        <p:spPr/>
        <p:txBody>
          <a:bodyPr>
            <a:normAutofit/>
          </a:bodyPr>
          <a:lstStyle/>
          <a:p>
            <a:r>
              <a:rPr lang="en-US" dirty="0"/>
              <a:t>Whole-Farm Revenue Protection (WFRP) provides a risk management safety net for all commodities on the farm under one insurance policy. </a:t>
            </a:r>
          </a:p>
          <a:p>
            <a:pPr lvl="1"/>
            <a:r>
              <a:rPr lang="en-US" dirty="0"/>
              <a:t>This insurance plan is tailored for any farm with up to $8.5 million in insured revenue, including farms with specialty or organic commodities (both crops and livestock).</a:t>
            </a:r>
          </a:p>
        </p:txBody>
      </p:sp>
    </p:spTree>
    <p:extLst>
      <p:ext uri="{BB962C8B-B14F-4D97-AF65-F5344CB8AC3E}">
        <p14:creationId xmlns:p14="http://schemas.microsoft.com/office/powerpoint/2010/main" val="2754306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WFRP loss of revenue protection</a:t>
            </a:r>
          </a:p>
        </p:txBody>
      </p:sp>
      <p:sp>
        <p:nvSpPr>
          <p:cNvPr id="3" name="Content Placeholder 2"/>
          <p:cNvSpPr>
            <a:spLocks noGrp="1"/>
          </p:cNvSpPr>
          <p:nvPr>
            <p:ph idx="1"/>
          </p:nvPr>
        </p:nvSpPr>
        <p:spPr/>
        <p:txBody>
          <a:bodyPr/>
          <a:lstStyle/>
          <a:p>
            <a:r>
              <a:rPr lang="en-US" dirty="0"/>
              <a:t>Commodities you produce during the insurance period, whether they are sold or not; </a:t>
            </a:r>
          </a:p>
          <a:p>
            <a:r>
              <a:rPr lang="en-US" dirty="0"/>
              <a:t>Commodities you buy for resale during the insurance period; and </a:t>
            </a:r>
          </a:p>
          <a:p>
            <a:r>
              <a:rPr lang="en-US" dirty="0"/>
              <a:t>All commodities on the farm except timber, forest, and forest products; and animals for sport, show, or pets. </a:t>
            </a:r>
          </a:p>
        </p:txBody>
      </p:sp>
    </p:spTree>
    <p:extLst>
      <p:ext uri="{BB962C8B-B14F-4D97-AF65-F5344CB8AC3E}">
        <p14:creationId xmlns:p14="http://schemas.microsoft.com/office/powerpoint/2010/main" val="2675987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WFRP </a:t>
            </a:r>
            <a:r>
              <a:rPr lang="mr-IN" dirty="0"/>
              <a:t>–</a:t>
            </a:r>
            <a:r>
              <a:rPr lang="en-US" dirty="0"/>
              <a:t> replant coverage</a:t>
            </a:r>
          </a:p>
        </p:txBody>
      </p:sp>
      <p:sp>
        <p:nvSpPr>
          <p:cNvPr id="3" name="Content Placeholder 2"/>
          <p:cNvSpPr>
            <a:spLocks noGrp="1"/>
          </p:cNvSpPr>
          <p:nvPr>
            <p:ph idx="1"/>
          </p:nvPr>
        </p:nvSpPr>
        <p:spPr/>
        <p:txBody>
          <a:bodyPr/>
          <a:lstStyle/>
          <a:p>
            <a:r>
              <a:rPr lang="en-US" dirty="0"/>
              <a:t>For annual crops, except those covered by another Federal crop insurance policy; </a:t>
            </a:r>
          </a:p>
          <a:p>
            <a:r>
              <a:rPr lang="en-US" dirty="0"/>
              <a:t>Equal to the cost of replanting up to a maximum of 20 percent of the expected revenue; and </a:t>
            </a:r>
          </a:p>
          <a:p>
            <a:r>
              <a:rPr lang="en-US" dirty="0"/>
              <a:t>When 20 percent or 20 acres of the crop needs to be replanted. </a:t>
            </a:r>
          </a:p>
          <a:p>
            <a:endParaRPr lang="en-US" dirty="0"/>
          </a:p>
        </p:txBody>
      </p:sp>
    </p:spTree>
    <p:extLst>
      <p:ext uri="{BB962C8B-B14F-4D97-AF65-F5344CB8AC3E}">
        <p14:creationId xmlns:p14="http://schemas.microsoft.com/office/powerpoint/2010/main" val="106305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B93F5-E6A8-EF4E-AAA5-7AD7654FC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955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WFRP </a:t>
            </a:r>
            <a:r>
              <a:rPr lang="mr-IN" dirty="0"/>
              <a:t>–</a:t>
            </a:r>
            <a:r>
              <a:rPr lang="en-US" dirty="0"/>
              <a:t> Diversified Livestock Producers</a:t>
            </a:r>
          </a:p>
        </p:txBody>
      </p:sp>
      <p:pic>
        <p:nvPicPr>
          <p:cNvPr id="5" name="Picture 4" descr="file694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514600"/>
            <a:ext cx="7755466" cy="3048000"/>
          </a:xfrm>
          <a:prstGeom prst="rect">
            <a:avLst/>
          </a:prstGeom>
        </p:spPr>
      </p:pic>
    </p:spTree>
    <p:extLst>
      <p:ext uri="{BB962C8B-B14F-4D97-AF65-F5344CB8AC3E}">
        <p14:creationId xmlns:p14="http://schemas.microsoft.com/office/powerpoint/2010/main" val="2255039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started.</a:t>
            </a:r>
          </a:p>
        </p:txBody>
      </p:sp>
      <p:pic>
        <p:nvPicPr>
          <p:cNvPr id="4" name="Picture 3" descr="Athlete_at_starting_blo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2209800"/>
            <a:ext cx="6461760" cy="4038600"/>
          </a:xfrm>
          <a:prstGeom prst="rect">
            <a:avLst/>
          </a:prstGeom>
        </p:spPr>
      </p:pic>
    </p:spTree>
    <p:extLst>
      <p:ext uri="{BB962C8B-B14F-4D97-AF65-F5344CB8AC3E}">
        <p14:creationId xmlns:p14="http://schemas.microsoft.com/office/powerpoint/2010/main" val="3857329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66750"/>
            <a:ext cx="8153400" cy="1219200"/>
          </a:xfrm>
        </p:spPr>
        <p:txBody>
          <a:bodyPr>
            <a:normAutofit/>
          </a:bodyPr>
          <a:lstStyle/>
          <a:p>
            <a:pPr algn="ctr" eaLnBrk="1" hangingPunct="1"/>
            <a:r>
              <a:rPr lang="en-US" altLang="en-US" b="1" dirty="0" err="1"/>
              <a:t>www.RMA.USDA.gov</a:t>
            </a:r>
            <a:endParaRPr lang="en-US" altLang="en-US" sz="4000" b="1" dirty="0"/>
          </a:p>
        </p:txBody>
      </p:sp>
      <p:pic>
        <p:nvPicPr>
          <p:cNvPr id="8196" name="Picture 2"/>
          <p:cNvPicPr>
            <a:picLocks noChangeAspect="1" noChangeArrowheads="1"/>
          </p:cNvPicPr>
          <p:nvPr/>
        </p:nvPicPr>
        <p:blipFill rotWithShape="1">
          <a:blip r:embed="rId4" cstate="print"/>
          <a:srcRect b="40069"/>
          <a:stretch/>
        </p:blipFill>
        <p:spPr bwMode="auto">
          <a:xfrm>
            <a:off x="1313176" y="1752600"/>
            <a:ext cx="6611624" cy="3581400"/>
          </a:xfrm>
          <a:prstGeom prst="rect">
            <a:avLst/>
          </a:prstGeom>
          <a:noFill/>
          <a:ln w="9525">
            <a:noFill/>
            <a:miter lim="800000"/>
            <a:headEnd/>
            <a:tailEnd/>
          </a:ln>
        </p:spPr>
      </p:pic>
      <p:sp>
        <p:nvSpPr>
          <p:cNvPr id="8197" name="Footer Placeholder 3"/>
          <p:cNvSpPr>
            <a:spLocks noGrp="1"/>
          </p:cNvSpPr>
          <p:nvPr>
            <p:ph type="ftr" sz="quarter" idx="10"/>
          </p:nvPr>
        </p:nvSpPr>
        <p:spPr>
          <a:xfrm>
            <a:off x="8458200" y="6477000"/>
            <a:ext cx="371475" cy="304800"/>
          </a:xfrm>
          <a:noFill/>
        </p:spPr>
        <p:txBody>
          <a:bodyPr/>
          <a:lstStyle/>
          <a:p>
            <a:fld id="{C1A1001D-E657-41BC-BDD9-7BD875EACEE8}" type="slidenum">
              <a:rPr lang="en-US" altLang="en-US" smtClean="0"/>
              <a:pPr/>
              <a:t>42</a:t>
            </a:fld>
            <a:endParaRPr lang="en-US" altLang="en-US"/>
          </a:p>
        </p:txBody>
      </p:sp>
      <p:sp>
        <p:nvSpPr>
          <p:cNvPr id="2" name="Rectangle 1"/>
          <p:cNvSpPr/>
          <p:nvPr/>
        </p:nvSpPr>
        <p:spPr>
          <a:xfrm>
            <a:off x="0" y="571500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5" name="TextBox 6"/>
          <p:cNvSpPr txBox="1">
            <a:spLocks noChangeArrowheads="1"/>
          </p:cNvSpPr>
          <p:nvPr/>
        </p:nvSpPr>
        <p:spPr bwMode="auto">
          <a:xfrm>
            <a:off x="76200" y="5429072"/>
            <a:ext cx="9066212" cy="1200328"/>
          </a:xfrm>
          <a:prstGeom prst="rect">
            <a:avLst/>
          </a:prstGeom>
          <a:noFill/>
          <a:ln w="9525">
            <a:noFill/>
            <a:miter lim="800000"/>
            <a:headEnd/>
            <a:tailEnd/>
          </a:ln>
        </p:spPr>
        <p:txBody>
          <a:bodyPr wrap="square">
            <a:spAutoFit/>
          </a:bodyPr>
          <a:lstStyle/>
          <a:p>
            <a:pPr algn="ctr"/>
            <a:r>
              <a:rPr lang="en-US" altLang="en-US" sz="2400" b="1" dirty="0"/>
              <a:t>The RMA websites offer information and tools to help producers make better decisions about managing risk and using Federal crop insurance programs.</a:t>
            </a:r>
          </a:p>
        </p:txBody>
      </p:sp>
      <p:pic>
        <p:nvPicPr>
          <p:cNvPr id="7" name="Picture 6">
            <a:extLst>
              <a:ext uri="{FF2B5EF4-FFF2-40B4-BE49-F238E27FC236}">
                <a16:creationId xmlns:a16="http://schemas.microsoft.com/office/drawing/2014/main" id="{BF6508B7-7122-C34D-92B9-A305276C0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onut 7">
            <a:extLst>
              <a:ext uri="{FF2B5EF4-FFF2-40B4-BE49-F238E27FC236}">
                <a16:creationId xmlns:a16="http://schemas.microsoft.com/office/drawing/2014/main" id="{33E07EF3-3297-9A48-9C14-8CF4DF3C5376}"/>
              </a:ext>
            </a:extLst>
          </p:cNvPr>
          <p:cNvSpPr/>
          <p:nvPr/>
        </p:nvSpPr>
        <p:spPr>
          <a:xfrm>
            <a:off x="2971800" y="1276172"/>
            <a:ext cx="2637788" cy="762000"/>
          </a:xfrm>
          <a:prstGeom prst="don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02466413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a Good Agent</a:t>
            </a:r>
          </a:p>
        </p:txBody>
      </p:sp>
      <p:sp>
        <p:nvSpPr>
          <p:cNvPr id="3" name="Content Placeholder 2"/>
          <p:cNvSpPr>
            <a:spLocks noGrp="1"/>
          </p:cNvSpPr>
          <p:nvPr>
            <p:ph idx="1"/>
          </p:nvPr>
        </p:nvSpPr>
        <p:spPr/>
        <p:txBody>
          <a:bodyPr/>
          <a:lstStyle/>
          <a:p>
            <a:r>
              <a:rPr lang="en-US" dirty="0"/>
              <a:t>Crop Insurance Agent</a:t>
            </a:r>
          </a:p>
          <a:p>
            <a:pPr lvl="1"/>
            <a:r>
              <a:rPr lang="en-US" dirty="0"/>
              <a:t>On PRF Page</a:t>
            </a:r>
          </a:p>
          <a:p>
            <a:r>
              <a:rPr lang="en-US" dirty="0"/>
              <a:t>Livestock Price Insurance Companies by State</a:t>
            </a:r>
          </a:p>
          <a:p>
            <a:pPr lvl="1"/>
            <a:r>
              <a:rPr lang="en-US" dirty="0"/>
              <a:t>On LRP Page</a:t>
            </a:r>
          </a:p>
          <a:p>
            <a:r>
              <a:rPr lang="en-US" dirty="0"/>
              <a:t>Find a Crop Insurance Agent</a:t>
            </a:r>
          </a:p>
          <a:p>
            <a:pPr lvl="1"/>
            <a:r>
              <a:rPr lang="en-US" dirty="0"/>
              <a:t>On WFRP Page </a:t>
            </a:r>
          </a:p>
        </p:txBody>
      </p:sp>
    </p:spTree>
    <p:extLst>
      <p:ext uri="{BB962C8B-B14F-4D97-AF65-F5344CB8AC3E}">
        <p14:creationId xmlns:p14="http://schemas.microsoft.com/office/powerpoint/2010/main" val="4229102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Oh, and one last thumb rule..... </a:t>
            </a:r>
          </a:p>
        </p:txBody>
      </p:sp>
      <p:sp>
        <p:nvSpPr>
          <p:cNvPr id="3" name="Content Placeholder 2"/>
          <p:cNvSpPr>
            <a:spLocks noGrp="1"/>
          </p:cNvSpPr>
          <p:nvPr>
            <p:ph idx="1"/>
          </p:nvPr>
        </p:nvSpPr>
        <p:spPr/>
        <p:txBody>
          <a:bodyPr/>
          <a:lstStyle/>
          <a:p>
            <a:r>
              <a:rPr lang="en-US" dirty="0"/>
              <a:t>KEEP YOUR THUMB OUTA YOUR DALLYS, SAID STUMPY AT THE BRANDING.</a:t>
            </a:r>
          </a:p>
        </p:txBody>
      </p:sp>
    </p:spTree>
    <p:extLst>
      <p:ext uri="{BB962C8B-B14F-4D97-AF65-F5344CB8AC3E}">
        <p14:creationId xmlns:p14="http://schemas.microsoft.com/office/powerpoint/2010/main" val="163732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1388.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3733800" y="0"/>
            <a:ext cx="5410200" cy="243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Bridger Feuz</a:t>
            </a:r>
          </a:p>
          <a:p>
            <a:pPr algn="ctr"/>
            <a:r>
              <a:rPr lang="en-US" sz="2400" b="1" dirty="0" err="1">
                <a:solidFill>
                  <a:schemeClr val="tx1"/>
                </a:solidFill>
              </a:rPr>
              <a:t>masterstockman@outlook.com</a:t>
            </a:r>
            <a:endParaRPr lang="en-US" sz="2400" b="1" dirty="0">
              <a:solidFill>
                <a:schemeClr val="tx1"/>
              </a:solidFill>
            </a:endParaRPr>
          </a:p>
          <a:p>
            <a:pPr algn="ctr"/>
            <a:r>
              <a:rPr lang="en-US" sz="2400" b="1" dirty="0">
                <a:solidFill>
                  <a:schemeClr val="tx1"/>
                </a:solidFill>
              </a:rPr>
              <a:t>uwyoextesnion.org/</a:t>
            </a:r>
            <a:r>
              <a:rPr lang="en-US" sz="2400" b="1" dirty="0" err="1">
                <a:solidFill>
                  <a:schemeClr val="tx1"/>
                </a:solidFill>
              </a:rPr>
              <a:t>ranchtools</a:t>
            </a:r>
            <a:endParaRPr lang="en-US" sz="2400" b="1" dirty="0">
              <a:solidFill>
                <a:schemeClr val="tx1"/>
              </a:solidFill>
            </a:endParaRPr>
          </a:p>
          <a:p>
            <a:pPr algn="ctr"/>
            <a:endParaRPr lang="en-US" sz="2400" b="1" dirty="0">
              <a:solidFill>
                <a:schemeClr val="tx1"/>
              </a:solidFill>
            </a:endParaRPr>
          </a:p>
          <a:p>
            <a:pPr algn="ctr"/>
            <a:r>
              <a:rPr lang="en-US" sz="2400" b="1" dirty="0">
                <a:solidFill>
                  <a:schemeClr val="tx1"/>
                </a:solidFill>
              </a:rPr>
              <a:t>Text Rules of Thumb</a:t>
            </a:r>
          </a:p>
          <a:p>
            <a:pPr algn="ctr"/>
            <a:r>
              <a:rPr lang="en-US" sz="2400" b="1" dirty="0">
                <a:solidFill>
                  <a:schemeClr val="tx1"/>
                </a:solidFill>
              </a:rPr>
              <a:t>307-799-8740</a:t>
            </a:r>
          </a:p>
        </p:txBody>
      </p:sp>
      <p:pic>
        <p:nvPicPr>
          <p:cNvPr id="55298" name="Picture 2" descr="http://espei.com/wp-content/uploads/2013/05/equipmentprotection3.png"/>
          <p:cNvPicPr>
            <a:picLocks noChangeAspect="1" noChangeArrowheads="1"/>
          </p:cNvPicPr>
          <p:nvPr/>
        </p:nvPicPr>
        <p:blipFill>
          <a:blip r:embed="rId3" cstate="print"/>
          <a:srcRect l="16129" b="6451"/>
          <a:stretch>
            <a:fillRect/>
          </a:stretch>
        </p:blipFill>
        <p:spPr bwMode="auto">
          <a:xfrm>
            <a:off x="1752600" y="4724400"/>
            <a:ext cx="1981200" cy="2209800"/>
          </a:xfrm>
          <a:prstGeom prst="rect">
            <a:avLst/>
          </a:prstGeom>
          <a:noFill/>
        </p:spPr>
      </p:pic>
    </p:spTree>
    <p:extLst>
      <p:ext uri="{BB962C8B-B14F-4D97-AF65-F5344CB8AC3E}">
        <p14:creationId xmlns:p14="http://schemas.microsoft.com/office/powerpoint/2010/main" val="1928309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 Value</a:t>
            </a:r>
          </a:p>
        </p:txBody>
      </p:sp>
      <p:sp>
        <p:nvSpPr>
          <p:cNvPr id="3" name="Content Placeholder 2"/>
          <p:cNvSpPr>
            <a:spLocks noGrp="1"/>
          </p:cNvSpPr>
          <p:nvPr>
            <p:ph idx="1"/>
          </p:nvPr>
        </p:nvSpPr>
        <p:spPr/>
        <p:txBody>
          <a:bodyPr/>
          <a:lstStyle/>
          <a:p>
            <a:r>
              <a:rPr lang="en-US" dirty="0"/>
              <a:t>A cow is worth the price of 2 steer calves.</a:t>
            </a:r>
          </a:p>
        </p:txBody>
      </p:sp>
    </p:spTree>
    <p:extLst>
      <p:ext uri="{BB962C8B-B14F-4D97-AF65-F5344CB8AC3E}">
        <p14:creationId xmlns:p14="http://schemas.microsoft.com/office/powerpoint/2010/main" val="1617009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 Value</a:t>
            </a:r>
          </a:p>
        </p:txBody>
      </p:sp>
      <p:sp>
        <p:nvSpPr>
          <p:cNvPr id="3" name="Content Placeholder 2"/>
          <p:cNvSpPr>
            <a:spLocks noGrp="1"/>
          </p:cNvSpPr>
          <p:nvPr>
            <p:ph idx="1"/>
          </p:nvPr>
        </p:nvSpPr>
        <p:spPr/>
        <p:txBody>
          <a:bodyPr/>
          <a:lstStyle/>
          <a:p>
            <a:r>
              <a:rPr lang="en-US" dirty="0"/>
              <a:t>A cow is worth the price of 2 steer calves.</a:t>
            </a:r>
          </a:p>
          <a:p>
            <a:pPr lvl="1"/>
            <a:r>
              <a:rPr lang="en-US" dirty="0"/>
              <a:t>Ok in an average year</a:t>
            </a:r>
          </a:p>
          <a:p>
            <a:pPr lvl="1"/>
            <a:r>
              <a:rPr lang="en-US" dirty="0"/>
              <a:t>Over priced in high markets</a:t>
            </a:r>
          </a:p>
          <a:p>
            <a:pPr lvl="1"/>
            <a:r>
              <a:rPr lang="en-US" dirty="0"/>
              <a:t>Under priced in low markets</a:t>
            </a:r>
          </a:p>
          <a:p>
            <a:pPr lvl="1"/>
            <a:r>
              <a:rPr lang="en-US" dirty="0"/>
              <a:t>What about cow maintenance costs?</a:t>
            </a:r>
          </a:p>
          <a:p>
            <a:r>
              <a:rPr lang="en-US" dirty="0"/>
              <a:t>2014 </a:t>
            </a:r>
            <a:r>
              <a:rPr lang="mr-IN" dirty="0"/>
              <a:t>–</a:t>
            </a:r>
            <a:r>
              <a:rPr lang="en-US" dirty="0"/>
              <a:t> 2 550 </a:t>
            </a:r>
            <a:r>
              <a:rPr lang="en-US" dirty="0" err="1"/>
              <a:t>lbs</a:t>
            </a:r>
            <a:r>
              <a:rPr lang="en-US" dirty="0"/>
              <a:t> steers = $3245</a:t>
            </a:r>
          </a:p>
          <a:p>
            <a:r>
              <a:rPr lang="en-US" dirty="0"/>
              <a:t>2016 </a:t>
            </a:r>
            <a:r>
              <a:rPr lang="mr-IN" dirty="0"/>
              <a:t>–</a:t>
            </a:r>
            <a:r>
              <a:rPr lang="en-US" dirty="0"/>
              <a:t> 2 550 </a:t>
            </a:r>
            <a:r>
              <a:rPr lang="en-US" dirty="0" err="1"/>
              <a:t>lbs</a:t>
            </a:r>
            <a:r>
              <a:rPr lang="en-US" dirty="0"/>
              <a:t> steers = $1815</a:t>
            </a:r>
          </a:p>
        </p:txBody>
      </p:sp>
    </p:spTree>
    <p:extLst>
      <p:ext uri="{BB962C8B-B14F-4D97-AF65-F5344CB8AC3E}">
        <p14:creationId xmlns:p14="http://schemas.microsoft.com/office/powerpoint/2010/main" val="1873641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Modest Cow Cost</a:t>
            </a:r>
          </a:p>
        </p:txBody>
      </p:sp>
      <p:pic>
        <p:nvPicPr>
          <p:cNvPr id="4" name="Picture 3" descr="Screen Shot 2017-11-25 at 8.3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 y="2209800"/>
            <a:ext cx="9119191" cy="4724400"/>
          </a:xfrm>
          <a:prstGeom prst="rect">
            <a:avLst/>
          </a:prstGeom>
        </p:spPr>
      </p:pic>
    </p:spTree>
    <p:extLst>
      <p:ext uri="{BB962C8B-B14F-4D97-AF65-F5344CB8AC3E}">
        <p14:creationId xmlns:p14="http://schemas.microsoft.com/office/powerpoint/2010/main" val="172289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Cow Cost</a:t>
            </a:r>
          </a:p>
        </p:txBody>
      </p:sp>
      <p:pic>
        <p:nvPicPr>
          <p:cNvPr id="4" name="Picture 3" descr="Screen Shot 2017-11-25 at 8.3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00"/>
            <a:ext cx="9068676" cy="4724400"/>
          </a:xfrm>
          <a:prstGeom prst="rect">
            <a:avLst/>
          </a:prstGeom>
        </p:spPr>
      </p:pic>
    </p:spTree>
    <p:extLst>
      <p:ext uri="{BB962C8B-B14F-4D97-AF65-F5344CB8AC3E}">
        <p14:creationId xmlns:p14="http://schemas.microsoft.com/office/powerpoint/2010/main" val="90731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Boys</a:t>
            </a:r>
          </a:p>
        </p:txBody>
      </p:sp>
      <p:sp>
        <p:nvSpPr>
          <p:cNvPr id="3" name="Content Placeholder 2"/>
          <p:cNvSpPr>
            <a:spLocks noGrp="1"/>
          </p:cNvSpPr>
          <p:nvPr>
            <p:ph idx="1"/>
          </p:nvPr>
        </p:nvSpPr>
        <p:spPr/>
        <p:txBody>
          <a:bodyPr/>
          <a:lstStyle/>
          <a:p>
            <a:r>
              <a:rPr lang="en-US" dirty="0"/>
              <a:t>A boy is a boy; two boys are half a boy; three boys are no boys at all.</a:t>
            </a:r>
          </a:p>
        </p:txBody>
      </p:sp>
      <p:pic>
        <p:nvPicPr>
          <p:cNvPr id="4" name="Picture 3" descr="scr-cowbo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934" y="3200400"/>
            <a:ext cx="4991266" cy="3657600"/>
          </a:xfrm>
          <a:prstGeom prst="rect">
            <a:avLst/>
          </a:prstGeom>
          <a:ln>
            <a:noFill/>
          </a:ln>
          <a:effectLst>
            <a:softEdge rad="112500"/>
          </a:effectLst>
        </p:spPr>
      </p:pic>
    </p:spTree>
    <p:extLst>
      <p:ext uri="{BB962C8B-B14F-4D97-AF65-F5344CB8AC3E}">
        <p14:creationId xmlns:p14="http://schemas.microsoft.com/office/powerpoint/2010/main" val="3769446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3462</TotalTime>
  <Words>1315</Words>
  <Application>Microsoft Office PowerPoint</Application>
  <PresentationFormat>On-screen Show (4:3)</PresentationFormat>
  <Paragraphs>176</Paragraphs>
  <Slides>45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Georgia</vt:lpstr>
      <vt:lpstr>Mangal</vt:lpstr>
      <vt:lpstr>Trebuchet MS</vt:lpstr>
      <vt:lpstr>Wingdings 2</vt:lpstr>
      <vt:lpstr>Urban</vt:lpstr>
      <vt:lpstr>Rancher Rules of Thumb Was Grandpa Right?</vt:lpstr>
      <vt:lpstr>A little perspective</vt:lpstr>
      <vt:lpstr>What do we think?</vt:lpstr>
      <vt:lpstr>PowerPoint Presentation</vt:lpstr>
      <vt:lpstr>Cow Value</vt:lpstr>
      <vt:lpstr>Cow Value</vt:lpstr>
      <vt:lpstr>Modest Cow Cost</vt:lpstr>
      <vt:lpstr>Higher Cow Cost</vt:lpstr>
      <vt:lpstr>Boys</vt:lpstr>
      <vt:lpstr>Horses</vt:lpstr>
      <vt:lpstr>Pasture Value</vt:lpstr>
      <vt:lpstr>Yearling approach</vt:lpstr>
      <vt:lpstr>Cow/calf approach</vt:lpstr>
      <vt:lpstr>Dogs</vt:lpstr>
      <vt:lpstr>Quantity versus weight</vt:lpstr>
      <vt:lpstr>Partial Budgeting</vt:lpstr>
      <vt:lpstr>PowerPoint Presentation</vt:lpstr>
      <vt:lpstr>What do we think?</vt:lpstr>
      <vt:lpstr>Ideal Calf Marketing Weight</vt:lpstr>
      <vt:lpstr>PowerPoint Presentation</vt:lpstr>
      <vt:lpstr>PowerPoint Presentation</vt:lpstr>
      <vt:lpstr>Economics 101</vt:lpstr>
      <vt:lpstr>Risk Management Rules of Thumb</vt:lpstr>
      <vt:lpstr>Bridger’s Risk Management Rules</vt:lpstr>
      <vt:lpstr>PowerPoint Presentation</vt:lpstr>
      <vt:lpstr>When you buy insurance for this…</vt:lpstr>
      <vt:lpstr>Is this what you are hoping for?</vt:lpstr>
      <vt:lpstr>Key Programs for Livestock Producers</vt:lpstr>
      <vt:lpstr>Pasture, Rangeland and Forage Pilot- Overview</vt:lpstr>
      <vt:lpstr>Rainfall Index</vt:lpstr>
      <vt:lpstr>Livestock Risk Protection (LRP)</vt:lpstr>
      <vt:lpstr>Using Livestock Risk Protection (LRP) to Reduce Price Risk</vt:lpstr>
      <vt:lpstr>Use LRP to increase Market Power</vt:lpstr>
      <vt:lpstr>PowerPoint Presentation</vt:lpstr>
      <vt:lpstr>PowerPoint Presentation</vt:lpstr>
      <vt:lpstr>Visual Tool Updates</vt:lpstr>
      <vt:lpstr>Whole Farm Revenue Protection</vt:lpstr>
      <vt:lpstr>WFRP loss of revenue protection</vt:lpstr>
      <vt:lpstr>WFRP – replant coverage</vt:lpstr>
      <vt:lpstr>WFRP – Diversified Livestock Producers</vt:lpstr>
      <vt:lpstr>How to get started.</vt:lpstr>
      <vt:lpstr>www.RMA.USDA.gov</vt:lpstr>
      <vt:lpstr>Find a Good Agent</vt:lpstr>
      <vt:lpstr>Oh, and one last thumb rule..... </vt:lpstr>
      <vt:lpstr>PowerPoint Presentation</vt:lpstr>
    </vt:vector>
  </TitlesOfParts>
  <Company>UINTA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Bridger Feuz</dc:creator>
  <cp:lastModifiedBy>Prog Mgr</cp:lastModifiedBy>
  <cp:revision>159</cp:revision>
  <dcterms:created xsi:type="dcterms:W3CDTF">2006-09-21T21:26:38Z</dcterms:created>
  <dcterms:modified xsi:type="dcterms:W3CDTF">2019-11-14T23:55:05Z</dcterms:modified>
</cp:coreProperties>
</file>